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70" r:id="rId2"/>
    <p:sldId id="2360" r:id="rId3"/>
    <p:sldId id="2361" r:id="rId4"/>
    <p:sldId id="2368" r:id="rId5"/>
    <p:sldId id="2363" r:id="rId6"/>
    <p:sldId id="2364" r:id="rId7"/>
    <p:sldId id="2353" r:id="rId8"/>
    <p:sldId id="2367" r:id="rId9"/>
    <p:sldId id="2366" r:id="rId10"/>
  </p:sldIdLst>
  <p:sldSz cx="9144000" cy="6858000" type="screen4x3"/>
  <p:notesSz cx="6797675" cy="99282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CA1F"/>
    <a:srgbClr val="88C256"/>
    <a:srgbClr val="727171"/>
    <a:srgbClr val="AC892F"/>
    <a:srgbClr val="FE0404"/>
    <a:srgbClr val="F5A300"/>
    <a:srgbClr val="70B635"/>
    <a:srgbClr val="87C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5" autoAdjust="0"/>
    <p:restoredTop sz="96374" autoAdjust="0"/>
  </p:normalViewPr>
  <p:slideViewPr>
    <p:cSldViewPr snapToGrid="0">
      <p:cViewPr varScale="1">
        <p:scale>
          <a:sx n="75" d="100"/>
          <a:sy n="75" d="100"/>
        </p:scale>
        <p:origin x="72" y="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94EBE61-A9D1-43E5-9EBD-7F525493F9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B70E7D-8C4F-4D02-ACD1-F48CF554DB2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82003B-6BF6-4640-9A8C-A602C97D1176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E995273B-8AD3-4DAA-A458-553B08B530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816A5A34-55A8-476F-BE51-2C480E643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B10E70-2FF4-4697-897B-5AE85A893A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B4FF0C-94F9-4DAB-89D3-8AD11C3AAE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E64B6E8-494A-4735-94A6-5E2D2B06C5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B7FCD9D0-5383-4B7B-A63C-5D5B5BD2D0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BF87EAED-E4FC-4321-BFD4-6267F537CC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15D8E147-EB20-4C47-8C6C-BA8B8F2154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78C4128-8DCB-427C-B435-C780732EAB90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F629B20F-83A9-4A2A-B590-CFDFF3ADE2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C3136528-185B-4DDF-BA71-FCA99293F9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D8979A59-7286-4CFB-AC0F-AE78ADBF73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E1D1CED-0D54-48FC-9BE4-857A2F26A78B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5765E-1088-4118-8D69-17D668EF0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85D65-353C-4EC9-B2E0-428422B788B8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39D48-BADB-4977-A736-36A23C573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39AA-017E-4CA2-8DEF-1D0F4A5B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91D0D-7C76-40EB-80BC-1DC7E69805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096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163A6-B7F4-4A20-8BBF-4E9122E9A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CD22F-B83E-4125-9CA0-EE873E5F918C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8491F-7750-4CF6-B2AB-DC99E1D2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1AA15-23BF-4E24-8ED8-D4E6C76E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091F4-8D06-4C1C-A000-D0AC736512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317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E7D89-12B1-4B1E-8B24-7D7585D44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F3D2-7CDF-4489-800A-345FAE691B78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71CBD-B9F2-47CD-AA52-72A8A263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6FAA4-3AE5-48BE-8B8D-B19FC92A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86BF5-E5EE-43B0-9566-95F439C609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427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3DC44-ACA3-4589-BD3D-58A9E4A4A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3F259-FE8A-458E-8734-A8BF0BAECE3F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1DAA4-7680-4EC9-9936-34FD6C07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0E18C-732A-488C-B3C4-29AF207A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8AB20-8F6C-41CE-8D8B-C711144226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136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4BA97-5C8E-4F33-A5B7-BA99FA9FF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46868-FD1A-4988-BA0E-792EA794D944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46E47-F21B-4674-9E5D-E6D43CBA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83E8F-A386-4AC1-B8F8-3E2D2FB2B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EF062-0F64-4D92-B74A-45D3C795A3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10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15612C-F3FF-47CD-8441-2831BA429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41ABE-4BDE-4FEB-B687-DE658C336F65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F29E86-C5E4-4D58-B84A-7626EC83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CF72B3-5612-413C-BB3E-D6997F9F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81AEC-A616-43B0-92C9-FD9C2F7346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998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7615293-3966-4E20-8E92-743603F8F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6183D-7182-4648-B5FF-3F9FE80260E4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4E648E-F720-47CB-8CE7-1897D102F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7E6225-9ED9-4504-B998-7277CEABF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1FCFD-A419-40DC-9367-B218E0A507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349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AE646AE-F870-48DC-BDF6-FB64D7405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59275-BCDA-4418-A608-F42527FDB3E6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BEB5DEA-0D53-47B2-9371-BEA4F630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85ECB2-E867-4CE9-91D7-E1F11B971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4A887-AA41-474A-BAF3-DEE0D44D13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201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CA0FE02-50F7-4860-AABE-C9C97614E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74111-E90B-44F4-96D1-87951DEFCCFF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A0CEDE-F7CB-487B-B562-0C01235F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53E0A7A-1A5F-4FF5-B40C-68C0EC7E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035FA-6D03-4EDF-98AC-98E3FCF131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596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333534-8186-4EFF-A44A-D26C95DF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6302E-4C43-40CD-82CE-F680AF765418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0FBD25-993A-4666-BFE3-FB21A8CCF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39318E-5AF5-4E6A-8F40-A3314016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921F4-A055-4445-B80A-F46F82EBA1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62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35F05E-C31F-4E89-B387-28698B29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DDF25-A3F3-45B8-82EA-829829C67192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B2773F-9F84-499B-992D-17536B4D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6378B9-07B8-4CA0-A691-EFBB0B36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86EC8-E6A4-477F-83CB-CD0A9B8921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145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3C4F893-D891-4EBF-AF16-E807DDDD17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04C2879-CE8F-4EC3-B250-17509E1061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E0325-EB0C-429B-9B00-078E487479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2F661E-4411-4EB9-B5BD-DC6D7BDD5BA2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9BFCC-FA4B-4E49-A999-51AE7070A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A548E-01B4-45BF-BA0B-E67EE596E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0E9BFA3-CF86-4E36-922D-02491E6DD3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11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D76D2BE5-F8C2-46F3-8EED-B5EBC8594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41300"/>
            <a:ext cx="1274762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рямоугольник 4">
            <a:extLst>
              <a:ext uri="{FF2B5EF4-FFF2-40B4-BE49-F238E27FC236}">
                <a16:creationId xmlns:a16="http://schemas.microsoft.com/office/drawing/2014/main" id="{BA345DC8-4E27-4BAE-A944-FB33FCEA8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75" y="717550"/>
            <a:ext cx="70834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latin typeface="+mn-lt"/>
                <a:cs typeface="Arial" panose="020B0604020202020204" pitchFamily="34" charset="0"/>
              </a:rPr>
              <a:t>АО «Национальная компания «</a:t>
            </a:r>
            <a:r>
              <a:rPr lang="ru-RU" altLang="ru-RU" sz="2000" b="1" dirty="0" err="1">
                <a:latin typeface="+mn-lt"/>
                <a:cs typeface="Arial" panose="020B0604020202020204" pitchFamily="34" charset="0"/>
              </a:rPr>
              <a:t>Қазақстан</a:t>
            </a:r>
            <a:r>
              <a:rPr lang="ru-RU" altLang="ru-RU" sz="20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latin typeface="+mn-lt"/>
                <a:cs typeface="Arial" panose="020B0604020202020204" pitchFamily="34" charset="0"/>
              </a:rPr>
              <a:t>темір</a:t>
            </a:r>
            <a:r>
              <a:rPr lang="ru-RU" altLang="ru-RU" sz="20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latin typeface="+mn-lt"/>
                <a:cs typeface="Arial" panose="020B0604020202020204" pitchFamily="34" charset="0"/>
              </a:rPr>
              <a:t>жолы</a:t>
            </a:r>
            <a:r>
              <a:rPr lang="ru-RU" altLang="ru-RU" sz="2000" b="1" dirty="0">
                <a:latin typeface="+mn-lt"/>
                <a:cs typeface="Arial" panose="020B0604020202020204" pitchFamily="34" charset="0"/>
              </a:rPr>
              <a:t>» </a:t>
            </a:r>
          </a:p>
        </p:txBody>
      </p:sp>
      <p:pic>
        <p:nvPicPr>
          <p:cNvPr id="3076" name="Picture 2">
            <a:extLst>
              <a:ext uri="{FF2B5EF4-FFF2-40B4-BE49-F238E27FC236}">
                <a16:creationId xmlns:a16="http://schemas.microsoft.com/office/drawing/2014/main" id="{E86BC499-A7D1-4427-912C-0C3581DA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9" t="19917" r="3404" b="27402"/>
          <a:stretch>
            <a:fillRect/>
          </a:stretch>
        </p:blipFill>
        <p:spPr bwMode="auto">
          <a:xfrm>
            <a:off x="0" y="1731963"/>
            <a:ext cx="9144000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0">
            <a:extLst>
              <a:ext uri="{FF2B5EF4-FFF2-40B4-BE49-F238E27FC236}">
                <a16:creationId xmlns:a16="http://schemas.microsoft.com/office/drawing/2014/main" id="{30A586E7-F2F7-4FA9-9A3E-38A454368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225425"/>
            <a:ext cx="77803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за 2019 год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и январь-май 2020 года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7609DB36-8AD1-49C0-8DCB-5386693B3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0" y="157163"/>
            <a:ext cx="7270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778D9F7-D73D-4A9F-B7D6-B274F132BD82}"/>
              </a:ext>
            </a:extLst>
          </p:cNvPr>
          <p:cNvGraphicFramePr>
            <a:graphicFrameLocks noGrp="1"/>
          </p:cNvGraphicFramePr>
          <p:nvPr/>
        </p:nvGraphicFramePr>
        <p:xfrm>
          <a:off x="-6350" y="1616075"/>
          <a:ext cx="9134474" cy="48228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6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9232"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2019 год</a:t>
                      </a:r>
                    </a:p>
                  </a:txBody>
                  <a:tcPr marL="91435" marR="91435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январь-май</a:t>
                      </a:r>
                      <a:b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года </a:t>
                      </a:r>
                    </a:p>
                  </a:txBody>
                  <a:tcPr marL="91435" marR="91435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222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Грузооборот</a:t>
                      </a:r>
                    </a:p>
                  </a:txBody>
                  <a:tcPr marL="91435" marR="91435" marT="45722" marB="457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 </a:t>
                      </a:r>
                      <a:r>
                        <a:rPr lang="ru-RU" sz="2000" b="1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млрд. </a:t>
                      </a:r>
                      <a:r>
                        <a:rPr lang="ru-RU" sz="2000" b="1" dirty="0" err="1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ткм</a:t>
                      </a:r>
                      <a:endParaRPr lang="ru-RU" sz="2400" b="1" dirty="0">
                        <a:solidFill>
                          <a:srgbClr val="AC892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2" marB="457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8CA1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2%</a:t>
                      </a:r>
                    </a:p>
                  </a:txBody>
                  <a:tcPr marL="91435" marR="91435" marT="45722" marB="457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</a:t>
                      </a:r>
                      <a:r>
                        <a:rPr lang="ru-RU" sz="2000" b="1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млрд. </a:t>
                      </a:r>
                      <a:r>
                        <a:rPr lang="ru-RU" sz="2000" b="1" dirty="0" err="1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ткм</a:t>
                      </a:r>
                      <a:endParaRPr lang="ru-RU" sz="2400" b="1" dirty="0">
                        <a:solidFill>
                          <a:srgbClr val="AC892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2" marB="457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>
                          <a:solidFill>
                            <a:srgbClr val="08CA1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91435" marR="91435" marT="45722" marB="457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286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перевозок</a:t>
                      </a:r>
                    </a:p>
                  </a:txBody>
                  <a:tcPr marL="91435" marR="91435" marT="45722" marB="457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тонн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2" marB="457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8CA1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0,3%</a:t>
                      </a:r>
                    </a:p>
                  </a:txBody>
                  <a:tcPr marL="91435" marR="91435" marT="45722" marB="457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тонн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2" marB="457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>
                          <a:solidFill>
                            <a:srgbClr val="08CA1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91435" marR="91435" marT="45722" marB="457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2880"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Контейнеры</a:t>
                      </a:r>
                    </a:p>
                  </a:txBody>
                  <a:tcPr marL="91435" marR="91435" marT="45722" marB="457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1 083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ДФЭ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2" marB="457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8CA1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22%</a:t>
                      </a:r>
                    </a:p>
                  </a:txBody>
                  <a:tcPr marL="91435" marR="91435" marT="45722" marB="457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509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ДФЭ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2" marB="457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08CA1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25%</a:t>
                      </a:r>
                    </a:p>
                  </a:txBody>
                  <a:tcPr marL="91435" marR="91435" marT="45722" marB="457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4"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8CA1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Стрелка вправо 13">
            <a:extLst>
              <a:ext uri="{FF2B5EF4-FFF2-40B4-BE49-F238E27FC236}">
                <a16:creationId xmlns:a16="http://schemas.microsoft.com/office/drawing/2014/main" id="{7C83B345-DF43-4C71-9BD1-D16F1FA9F558}"/>
              </a:ext>
            </a:extLst>
          </p:cNvPr>
          <p:cNvSpPr/>
          <p:nvPr/>
        </p:nvSpPr>
        <p:spPr bwMode="auto">
          <a:xfrm rot="16200000">
            <a:off x="4457701" y="4083050"/>
            <a:ext cx="419100" cy="244475"/>
          </a:xfrm>
          <a:prstGeom prst="rightArrow">
            <a:avLst/>
          </a:prstGeom>
          <a:gradFill flip="none" rotWithShape="1">
            <a:gsLst>
              <a:gs pos="17981">
                <a:schemeClr val="bg1">
                  <a:lumMod val="95000"/>
                </a:schemeClr>
              </a:gs>
              <a:gs pos="11000">
                <a:schemeClr val="bg1"/>
              </a:gs>
              <a:gs pos="0">
                <a:schemeClr val="bg1"/>
              </a:gs>
              <a:gs pos="51000">
                <a:srgbClr val="08CA1F"/>
              </a:gs>
              <a:gs pos="83000">
                <a:srgbClr val="08CA1F"/>
              </a:gs>
              <a:gs pos="100000">
                <a:srgbClr val="08CA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право 13">
            <a:extLst>
              <a:ext uri="{FF2B5EF4-FFF2-40B4-BE49-F238E27FC236}">
                <a16:creationId xmlns:a16="http://schemas.microsoft.com/office/drawing/2014/main" id="{D04792B4-3542-43C2-A9CD-A49E4D02E759}"/>
              </a:ext>
            </a:extLst>
          </p:cNvPr>
          <p:cNvSpPr/>
          <p:nvPr/>
        </p:nvSpPr>
        <p:spPr bwMode="auto">
          <a:xfrm rot="16200000">
            <a:off x="4457701" y="3000375"/>
            <a:ext cx="419100" cy="244475"/>
          </a:xfrm>
          <a:prstGeom prst="rightArrow">
            <a:avLst/>
          </a:prstGeom>
          <a:gradFill flip="none" rotWithShape="1">
            <a:gsLst>
              <a:gs pos="17981">
                <a:schemeClr val="bg1">
                  <a:lumMod val="95000"/>
                </a:schemeClr>
              </a:gs>
              <a:gs pos="11000">
                <a:schemeClr val="bg1"/>
              </a:gs>
              <a:gs pos="0">
                <a:schemeClr val="bg1"/>
              </a:gs>
              <a:gs pos="51000">
                <a:srgbClr val="08CA1F"/>
              </a:gs>
              <a:gs pos="83000">
                <a:srgbClr val="08CA1F"/>
              </a:gs>
              <a:gs pos="100000">
                <a:srgbClr val="08CA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право 13">
            <a:extLst>
              <a:ext uri="{FF2B5EF4-FFF2-40B4-BE49-F238E27FC236}">
                <a16:creationId xmlns:a16="http://schemas.microsoft.com/office/drawing/2014/main" id="{D07E7CFE-17A7-4878-956C-D70A6F9F5610}"/>
              </a:ext>
            </a:extLst>
          </p:cNvPr>
          <p:cNvSpPr/>
          <p:nvPr/>
        </p:nvSpPr>
        <p:spPr bwMode="auto">
          <a:xfrm rot="16200000">
            <a:off x="4450557" y="5274469"/>
            <a:ext cx="419100" cy="242887"/>
          </a:xfrm>
          <a:prstGeom prst="rightArrow">
            <a:avLst/>
          </a:prstGeom>
          <a:gradFill flip="none" rotWithShape="1">
            <a:gsLst>
              <a:gs pos="17981">
                <a:schemeClr val="bg1">
                  <a:lumMod val="95000"/>
                </a:schemeClr>
              </a:gs>
              <a:gs pos="11000">
                <a:schemeClr val="bg1"/>
              </a:gs>
              <a:gs pos="0">
                <a:schemeClr val="bg1"/>
              </a:gs>
              <a:gs pos="51000">
                <a:srgbClr val="08CA1F"/>
              </a:gs>
              <a:gs pos="83000">
                <a:srgbClr val="08CA1F"/>
              </a:gs>
              <a:gs pos="100000">
                <a:srgbClr val="08CA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право 13">
            <a:extLst>
              <a:ext uri="{FF2B5EF4-FFF2-40B4-BE49-F238E27FC236}">
                <a16:creationId xmlns:a16="http://schemas.microsoft.com/office/drawing/2014/main" id="{2F2BF4C6-7754-4697-A489-13387D607CB5}"/>
              </a:ext>
            </a:extLst>
          </p:cNvPr>
          <p:cNvSpPr/>
          <p:nvPr/>
        </p:nvSpPr>
        <p:spPr bwMode="auto">
          <a:xfrm rot="16200000">
            <a:off x="7986713" y="4114800"/>
            <a:ext cx="419100" cy="244475"/>
          </a:xfrm>
          <a:prstGeom prst="rightArrow">
            <a:avLst/>
          </a:prstGeom>
          <a:gradFill flip="none" rotWithShape="1">
            <a:gsLst>
              <a:gs pos="17981">
                <a:schemeClr val="bg1">
                  <a:lumMod val="95000"/>
                </a:schemeClr>
              </a:gs>
              <a:gs pos="11000">
                <a:schemeClr val="bg1"/>
              </a:gs>
              <a:gs pos="0">
                <a:schemeClr val="bg1"/>
              </a:gs>
              <a:gs pos="51000">
                <a:srgbClr val="08CA1F"/>
              </a:gs>
              <a:gs pos="83000">
                <a:srgbClr val="08CA1F"/>
              </a:gs>
              <a:gs pos="100000">
                <a:srgbClr val="08CA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право 13">
            <a:extLst>
              <a:ext uri="{FF2B5EF4-FFF2-40B4-BE49-F238E27FC236}">
                <a16:creationId xmlns:a16="http://schemas.microsoft.com/office/drawing/2014/main" id="{E3C42EB1-6ABC-4AB3-BBC9-B5A10B91B877}"/>
              </a:ext>
            </a:extLst>
          </p:cNvPr>
          <p:cNvSpPr/>
          <p:nvPr/>
        </p:nvSpPr>
        <p:spPr bwMode="auto">
          <a:xfrm rot="16200000">
            <a:off x="7987507" y="3063081"/>
            <a:ext cx="419100" cy="242887"/>
          </a:xfrm>
          <a:prstGeom prst="rightArrow">
            <a:avLst/>
          </a:prstGeom>
          <a:gradFill flip="none" rotWithShape="1">
            <a:gsLst>
              <a:gs pos="17981">
                <a:schemeClr val="bg1">
                  <a:lumMod val="95000"/>
                </a:schemeClr>
              </a:gs>
              <a:gs pos="11000">
                <a:schemeClr val="bg1"/>
              </a:gs>
              <a:gs pos="0">
                <a:schemeClr val="bg1"/>
              </a:gs>
              <a:gs pos="51000">
                <a:srgbClr val="08CA1F"/>
              </a:gs>
              <a:gs pos="83000">
                <a:srgbClr val="08CA1F"/>
              </a:gs>
              <a:gs pos="100000">
                <a:srgbClr val="08CA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id="{A1F4AAAF-FEE3-4986-B18B-BB5AC1B429BB}"/>
              </a:ext>
            </a:extLst>
          </p:cNvPr>
          <p:cNvSpPr/>
          <p:nvPr/>
        </p:nvSpPr>
        <p:spPr bwMode="auto">
          <a:xfrm rot="16200000">
            <a:off x="7986713" y="5303837"/>
            <a:ext cx="419100" cy="244475"/>
          </a:xfrm>
          <a:prstGeom prst="rightArrow">
            <a:avLst/>
          </a:prstGeom>
          <a:gradFill flip="none" rotWithShape="1">
            <a:gsLst>
              <a:gs pos="17981">
                <a:schemeClr val="bg1">
                  <a:lumMod val="95000"/>
                </a:schemeClr>
              </a:gs>
              <a:gs pos="11000">
                <a:schemeClr val="bg1"/>
              </a:gs>
              <a:gs pos="0">
                <a:schemeClr val="bg1"/>
              </a:gs>
              <a:gs pos="51000">
                <a:srgbClr val="08CA1F"/>
              </a:gs>
              <a:gs pos="83000">
                <a:srgbClr val="08CA1F"/>
              </a:gs>
              <a:gs pos="100000">
                <a:srgbClr val="08CA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0" name="TextBox 1">
            <a:extLst>
              <a:ext uri="{FF2B5EF4-FFF2-40B4-BE49-F238E27FC236}">
                <a16:creationId xmlns:a16="http://schemas.microsoft.com/office/drawing/2014/main" id="{CC5F3CB8-FED8-4140-A8C4-D7F067EBD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9188" y="64198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0">
            <a:extLst>
              <a:ext uri="{FF2B5EF4-FFF2-40B4-BE49-F238E27FC236}">
                <a16:creationId xmlns:a16="http://schemas.microsoft.com/office/drawing/2014/main" id="{EFF20F5B-321A-4C88-A91E-21B4F1F30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325"/>
            <a:ext cx="84343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Объёмные показатели перевозок грузов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за 2019 год и январь-май 2020 года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8F0B6F7E-7C1F-4D06-B3FA-644BFCE0A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0" y="157163"/>
            <a:ext cx="7270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11D413C-5C55-4C3F-8980-FA5FECBB3E6B}"/>
              </a:ext>
            </a:extLst>
          </p:cNvPr>
          <p:cNvGraphicFramePr>
            <a:graphicFrameLocks noGrp="1"/>
          </p:cNvGraphicFramePr>
          <p:nvPr/>
        </p:nvGraphicFramePr>
        <p:xfrm>
          <a:off x="103188" y="1050925"/>
          <a:ext cx="8937625" cy="5849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3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2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1979"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1" marB="456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2019 год</a:t>
                      </a:r>
                    </a:p>
                    <a:p>
                      <a:pPr algn="ctr"/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1" marB="456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январь-май </a:t>
                      </a:r>
                      <a:br>
                        <a:rPr lang="ru-RU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года </a:t>
                      </a:r>
                    </a:p>
                  </a:txBody>
                  <a:tcPr marL="91434" marR="91434" marT="45691" marB="456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718"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1" marB="456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1" marB="456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1" marB="456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1" marB="456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48">
                <a:tc>
                  <a:txBody>
                    <a:bodyPr/>
                    <a:lstStyle/>
                    <a:p>
                      <a:r>
                        <a:rPr lang="ru-RU" sz="3000" b="1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Внутреннее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167,1        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0,1%</a:t>
                      </a:r>
                    </a:p>
                    <a:p>
                      <a:pPr algn="l"/>
                      <a:endParaRPr lang="ru-RU" sz="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66,4</a:t>
                      </a:r>
                    </a:p>
                    <a:p>
                      <a:endParaRPr lang="ru-RU" sz="500" b="1" kern="1200" dirty="0">
                        <a:solidFill>
                          <a:srgbClr val="AC892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4" marR="91434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>
                          <a:solidFill>
                            <a:srgbClr val="08CA1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2800" b="1" kern="12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0,1%</a:t>
                      </a:r>
                    </a:p>
                  </a:txBody>
                  <a:tcPr marL="91434" marR="91434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48">
                <a:tc>
                  <a:txBody>
                    <a:bodyPr/>
                    <a:lstStyle/>
                    <a:p>
                      <a:r>
                        <a:rPr lang="ru-RU" sz="3000" b="1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Экспорт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82,5         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1,7%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dirty="0">
                        <a:solidFill>
                          <a:srgbClr val="08CA1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33,1</a:t>
                      </a:r>
                    </a:p>
                    <a:p>
                      <a:endParaRPr lang="ru-RU" sz="500" b="1" kern="1200" dirty="0">
                        <a:solidFill>
                          <a:srgbClr val="AC892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4" marR="91434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2,1%</a:t>
                      </a:r>
                    </a:p>
                    <a:p>
                      <a:endParaRPr lang="ru-RU" sz="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48">
                <a:tc>
                  <a:txBody>
                    <a:bodyPr/>
                    <a:lstStyle/>
                    <a:p>
                      <a:r>
                        <a:rPr lang="ru-RU" sz="3000" b="1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Импорт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16,7         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dirty="0">
                        <a:solidFill>
                          <a:srgbClr val="08CA1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6,5</a:t>
                      </a:r>
                    </a:p>
                    <a:p>
                      <a:endParaRPr lang="ru-RU" sz="500" b="1" kern="1200" dirty="0">
                        <a:solidFill>
                          <a:srgbClr val="AC892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4" marR="91434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8CA1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9%</a:t>
                      </a:r>
                    </a:p>
                    <a:p>
                      <a:endParaRPr lang="ru-RU" sz="500" b="1" dirty="0">
                        <a:solidFill>
                          <a:srgbClr val="08CA1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048">
                <a:tc>
                  <a:txBody>
                    <a:bodyPr/>
                    <a:lstStyle/>
                    <a:p>
                      <a:r>
                        <a:rPr lang="ru-RU" sz="3000" b="1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Транзит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17,6         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91434" marR="91434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8,4</a:t>
                      </a:r>
                    </a:p>
                    <a:p>
                      <a:endParaRPr lang="ru-RU" sz="500" b="1" kern="1200" dirty="0">
                        <a:solidFill>
                          <a:srgbClr val="AC892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4" marR="91434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8CA1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28%</a:t>
                      </a:r>
                    </a:p>
                    <a:p>
                      <a:endParaRPr lang="ru-RU" sz="500" b="1" dirty="0">
                        <a:solidFill>
                          <a:srgbClr val="08CA1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40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000" b="1" kern="1200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91434" marR="91434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283,9        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2,8%</a:t>
                      </a:r>
                    </a:p>
                  </a:txBody>
                  <a:tcPr marL="91434" marR="91434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114,4</a:t>
                      </a:r>
                    </a:p>
                  </a:txBody>
                  <a:tcPr marL="91434" marR="91434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3,2%</a:t>
                      </a:r>
                    </a:p>
                  </a:txBody>
                  <a:tcPr marL="91434" marR="91434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152" name="TextBox 18">
            <a:extLst>
              <a:ext uri="{FF2B5EF4-FFF2-40B4-BE49-F238E27FC236}">
                <a16:creationId xmlns:a16="http://schemas.microsoft.com/office/drawing/2014/main" id="{5E192B9C-5238-42F2-8D8F-FB0376998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9188" y="641985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153" name="TextBox 1">
            <a:extLst>
              <a:ext uri="{FF2B5EF4-FFF2-40B4-BE49-F238E27FC236}">
                <a16:creationId xmlns:a16="http://schemas.microsoft.com/office/drawing/2014/main" id="{5C49D9CB-4081-48C8-99F6-A08AE83AE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113" y="1933575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млн.тонн</a:t>
            </a:r>
          </a:p>
        </p:txBody>
      </p:sp>
      <p:sp>
        <p:nvSpPr>
          <p:cNvPr id="5154" name="TextBox 18">
            <a:extLst>
              <a:ext uri="{FF2B5EF4-FFF2-40B4-BE49-F238E27FC236}">
                <a16:creationId xmlns:a16="http://schemas.microsoft.com/office/drawing/2014/main" id="{1A83479E-BA2F-4B4E-A87F-A487B5E2C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400" y="1947863"/>
            <a:ext cx="115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млн.тонн</a:t>
            </a:r>
          </a:p>
        </p:txBody>
      </p:sp>
      <p:sp>
        <p:nvSpPr>
          <p:cNvPr id="5155" name="TextBox 1">
            <a:extLst>
              <a:ext uri="{FF2B5EF4-FFF2-40B4-BE49-F238E27FC236}">
                <a16:creationId xmlns:a16="http://schemas.microsoft.com/office/drawing/2014/main" id="{A0014CDC-9D48-409F-95DF-0EEA3E6E0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575" y="1808163"/>
            <a:ext cx="1603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контейнеров </a:t>
            </a:r>
          </a:p>
        </p:txBody>
      </p:sp>
      <p:sp>
        <p:nvSpPr>
          <p:cNvPr id="5156" name="TextBox 1">
            <a:extLst>
              <a:ext uri="{FF2B5EF4-FFF2-40B4-BE49-F238E27FC236}">
                <a16:creationId xmlns:a16="http://schemas.microsoft.com/office/drawing/2014/main" id="{3DC34467-B03C-49F1-81DE-A8A813F92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300" y="1795463"/>
            <a:ext cx="1603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контейнеров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0">
            <a:extLst>
              <a:ext uri="{FF2B5EF4-FFF2-40B4-BE49-F238E27FC236}">
                <a16:creationId xmlns:a16="http://schemas.microsoft.com/office/drawing/2014/main" id="{0A2C4BA5-7A6C-4D11-9A37-7F9E1F20F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25"/>
            <a:ext cx="8286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Показатели перевозок контейнеров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за 2019 год и январь-май 2020 года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49C23494-A566-420E-A5A3-99A900DA7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69850"/>
            <a:ext cx="7270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8E2A40C-10C3-4FD5-B98D-CE6B26FF5243}"/>
              </a:ext>
            </a:extLst>
          </p:cNvPr>
          <p:cNvGraphicFramePr>
            <a:graphicFrameLocks noGrp="1"/>
          </p:cNvGraphicFramePr>
          <p:nvPr/>
        </p:nvGraphicFramePr>
        <p:xfrm>
          <a:off x="101600" y="855663"/>
          <a:ext cx="8939213" cy="56435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4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427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35" marR="91435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2019 год</a:t>
                      </a:r>
                    </a:p>
                  </a:txBody>
                  <a:tcPr marL="91435" marR="91435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январь-май</a:t>
                      </a:r>
                      <a:br>
                        <a:rPr lang="ru-RU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года </a:t>
                      </a:r>
                    </a:p>
                  </a:txBody>
                  <a:tcPr marL="91435" marR="91435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527"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849">
                <a:tc>
                  <a:txBody>
                    <a:bodyPr/>
                    <a:lstStyle/>
                    <a:p>
                      <a:r>
                        <a:rPr lang="ru-RU" sz="3000" b="1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Внутреннее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2800" b="1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2800" b="1" kern="1200" dirty="0">
                          <a:solidFill>
                            <a:srgbClr val="08CA1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91435" marR="91435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10</a:t>
                      </a:r>
                    </a:p>
                  </a:txBody>
                  <a:tcPr marL="91435" marR="91435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-12%</a:t>
                      </a:r>
                      <a:endParaRPr lang="ru-RU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701">
                <a:tc>
                  <a:txBody>
                    <a:bodyPr/>
                    <a:lstStyle/>
                    <a:p>
                      <a:r>
                        <a:rPr lang="ru-RU" sz="3000" b="1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Экспорт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189</a:t>
                      </a:r>
                      <a:r>
                        <a:rPr lang="ru-RU" sz="2800" b="1" dirty="0">
                          <a:solidFill>
                            <a:srgbClr val="08CA1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15%</a:t>
                      </a:r>
                      <a:endParaRPr lang="ru-RU" sz="2800" b="1" dirty="0">
                        <a:solidFill>
                          <a:srgbClr val="AC892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2800" b="1" kern="1200" baseline="0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93</a:t>
                      </a:r>
                    </a:p>
                  </a:txBody>
                  <a:tcPr marL="91435" marR="91435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2800" b="1" kern="1200" dirty="0">
                          <a:solidFill>
                            <a:srgbClr val="08CA1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91435" marR="91435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5500">
                <a:tc>
                  <a:txBody>
                    <a:bodyPr/>
                    <a:lstStyle/>
                    <a:p>
                      <a:r>
                        <a:rPr lang="ru-RU" sz="3000" b="1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Импорт</a:t>
                      </a:r>
                    </a:p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2800" b="1" dirty="0">
                          <a:solidFill>
                            <a:srgbClr val="08CA1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203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1" dirty="0">
                          <a:solidFill>
                            <a:srgbClr val="08CA1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24%  </a:t>
                      </a:r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</a:p>
                  </a:txBody>
                  <a:tcPr marL="91435" marR="91435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93</a:t>
                      </a:r>
                    </a:p>
                  </a:txBody>
                  <a:tcPr marL="91435" marR="91435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8CA1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19%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5711">
                <a:tc>
                  <a:txBody>
                    <a:bodyPr/>
                    <a:lstStyle/>
                    <a:p>
                      <a:r>
                        <a:rPr lang="ru-RU" sz="3000" b="1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Транзит</a:t>
                      </a:r>
                    </a:p>
                    <a:p>
                      <a:endParaRPr lang="ru-RU" sz="2000" b="1" dirty="0">
                        <a:solidFill>
                          <a:srgbClr val="AC892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b="1" dirty="0">
                        <a:solidFill>
                          <a:srgbClr val="AC892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3000" b="1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                      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665</a:t>
                      </a:r>
                      <a:r>
                        <a:rPr lang="ru-RU" sz="2800" b="1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2800" b="1" dirty="0">
                          <a:solidFill>
                            <a:srgbClr val="08CA1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rgbClr val="08CA1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rgbClr val="08CA1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08CA1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b="1" kern="1200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1 083</a:t>
                      </a:r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3200" b="1" kern="1200" dirty="0">
                          <a:solidFill>
                            <a:srgbClr val="08CA1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22%</a:t>
                      </a:r>
                      <a:endParaRPr lang="ru-RU" sz="2800" b="1" kern="1200" dirty="0">
                        <a:solidFill>
                          <a:srgbClr val="08CA1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5" marR="91435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312</a:t>
                      </a:r>
                    </a:p>
                    <a:p>
                      <a:endParaRPr lang="ru-RU" sz="2000" b="1" kern="1200" dirty="0">
                        <a:solidFill>
                          <a:srgbClr val="AC892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ru-RU" sz="2000" b="1" kern="1200" dirty="0">
                        <a:solidFill>
                          <a:srgbClr val="AC892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3200" b="1" kern="1200" dirty="0">
                          <a:solidFill>
                            <a:srgbClr val="AC89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509</a:t>
                      </a:r>
                      <a:endParaRPr lang="ru-RU" sz="2800" b="1" kern="1200" dirty="0">
                        <a:solidFill>
                          <a:srgbClr val="AC892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5" marR="91435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8CA1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30%</a:t>
                      </a:r>
                    </a:p>
                    <a:p>
                      <a:endParaRPr lang="ru-RU" sz="2000" b="1" dirty="0">
                        <a:solidFill>
                          <a:srgbClr val="08CA1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b="1" dirty="0">
                        <a:solidFill>
                          <a:srgbClr val="08CA1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3200" b="1" dirty="0">
                          <a:solidFill>
                            <a:srgbClr val="08CA1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Стрелка вправо 13">
            <a:extLst>
              <a:ext uri="{FF2B5EF4-FFF2-40B4-BE49-F238E27FC236}">
                <a16:creationId xmlns:a16="http://schemas.microsoft.com/office/drawing/2014/main" id="{AD68FEFE-5C06-4201-8E78-6C85890D4E29}"/>
              </a:ext>
            </a:extLst>
          </p:cNvPr>
          <p:cNvSpPr/>
          <p:nvPr/>
        </p:nvSpPr>
        <p:spPr bwMode="auto">
          <a:xfrm rot="16200000">
            <a:off x="4017963" y="4086225"/>
            <a:ext cx="419100" cy="244475"/>
          </a:xfrm>
          <a:prstGeom prst="rightArrow">
            <a:avLst/>
          </a:prstGeom>
          <a:gradFill flip="none" rotWithShape="1">
            <a:gsLst>
              <a:gs pos="17981">
                <a:schemeClr val="bg1">
                  <a:lumMod val="95000"/>
                </a:schemeClr>
              </a:gs>
              <a:gs pos="11000">
                <a:schemeClr val="bg1"/>
              </a:gs>
              <a:gs pos="0">
                <a:schemeClr val="bg1"/>
              </a:gs>
              <a:gs pos="51000">
                <a:srgbClr val="08CA1F"/>
              </a:gs>
              <a:gs pos="83000">
                <a:srgbClr val="08CA1F"/>
              </a:gs>
              <a:gs pos="100000">
                <a:srgbClr val="08CA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право 13">
            <a:extLst>
              <a:ext uri="{FF2B5EF4-FFF2-40B4-BE49-F238E27FC236}">
                <a16:creationId xmlns:a16="http://schemas.microsoft.com/office/drawing/2014/main" id="{BB68AB6B-FF13-4855-B805-6451352F1FC8}"/>
              </a:ext>
            </a:extLst>
          </p:cNvPr>
          <p:cNvSpPr/>
          <p:nvPr/>
        </p:nvSpPr>
        <p:spPr bwMode="auto">
          <a:xfrm rot="16200000">
            <a:off x="4017963" y="5037137"/>
            <a:ext cx="419100" cy="244475"/>
          </a:xfrm>
          <a:prstGeom prst="rightArrow">
            <a:avLst/>
          </a:prstGeom>
          <a:gradFill flip="none" rotWithShape="1">
            <a:gsLst>
              <a:gs pos="17981">
                <a:schemeClr val="bg1">
                  <a:lumMod val="95000"/>
                </a:schemeClr>
              </a:gs>
              <a:gs pos="11000">
                <a:schemeClr val="bg1"/>
              </a:gs>
              <a:gs pos="0">
                <a:schemeClr val="bg1"/>
              </a:gs>
              <a:gs pos="51000">
                <a:srgbClr val="08CA1F"/>
              </a:gs>
              <a:gs pos="83000">
                <a:srgbClr val="08CA1F"/>
              </a:gs>
              <a:gs pos="100000">
                <a:srgbClr val="08CA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право 13">
            <a:extLst>
              <a:ext uri="{FF2B5EF4-FFF2-40B4-BE49-F238E27FC236}">
                <a16:creationId xmlns:a16="http://schemas.microsoft.com/office/drawing/2014/main" id="{ADD5E00D-FD1F-4165-9ABC-1ABFA02D30CB}"/>
              </a:ext>
            </a:extLst>
          </p:cNvPr>
          <p:cNvSpPr/>
          <p:nvPr/>
        </p:nvSpPr>
        <p:spPr bwMode="auto">
          <a:xfrm rot="16200000">
            <a:off x="4018757" y="3190081"/>
            <a:ext cx="419100" cy="242887"/>
          </a:xfrm>
          <a:prstGeom prst="rightArrow">
            <a:avLst/>
          </a:prstGeom>
          <a:gradFill flip="none" rotWithShape="1">
            <a:gsLst>
              <a:gs pos="17981">
                <a:schemeClr val="bg1">
                  <a:lumMod val="95000"/>
                </a:schemeClr>
              </a:gs>
              <a:gs pos="11000">
                <a:schemeClr val="bg1"/>
              </a:gs>
              <a:gs pos="0">
                <a:schemeClr val="bg1"/>
              </a:gs>
              <a:gs pos="51000">
                <a:srgbClr val="08CA1F"/>
              </a:gs>
              <a:gs pos="83000">
                <a:srgbClr val="08CA1F"/>
              </a:gs>
              <a:gs pos="100000">
                <a:srgbClr val="08CA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право 13">
            <a:extLst>
              <a:ext uri="{FF2B5EF4-FFF2-40B4-BE49-F238E27FC236}">
                <a16:creationId xmlns:a16="http://schemas.microsoft.com/office/drawing/2014/main" id="{8942D634-8988-4C82-96A2-ACFB1D05A8CF}"/>
              </a:ext>
            </a:extLst>
          </p:cNvPr>
          <p:cNvSpPr/>
          <p:nvPr/>
        </p:nvSpPr>
        <p:spPr bwMode="auto">
          <a:xfrm rot="16200000">
            <a:off x="7419976" y="3122612"/>
            <a:ext cx="419100" cy="244475"/>
          </a:xfrm>
          <a:prstGeom prst="rightArrow">
            <a:avLst/>
          </a:prstGeom>
          <a:gradFill flip="none" rotWithShape="1">
            <a:gsLst>
              <a:gs pos="17981">
                <a:schemeClr val="bg1">
                  <a:lumMod val="95000"/>
                </a:schemeClr>
              </a:gs>
              <a:gs pos="11000">
                <a:schemeClr val="bg1"/>
              </a:gs>
              <a:gs pos="0">
                <a:schemeClr val="bg1"/>
              </a:gs>
              <a:gs pos="51000">
                <a:srgbClr val="08CA1F"/>
              </a:gs>
              <a:gs pos="83000">
                <a:srgbClr val="08CA1F"/>
              </a:gs>
              <a:gs pos="100000">
                <a:srgbClr val="08CA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id="{08E3CE0B-2AA1-42D8-8BFB-E09D30160DED}"/>
              </a:ext>
            </a:extLst>
          </p:cNvPr>
          <p:cNvSpPr/>
          <p:nvPr/>
        </p:nvSpPr>
        <p:spPr bwMode="auto">
          <a:xfrm rot="16200000">
            <a:off x="7419976" y="5084762"/>
            <a:ext cx="419100" cy="244475"/>
          </a:xfrm>
          <a:prstGeom prst="rightArrow">
            <a:avLst/>
          </a:prstGeom>
          <a:gradFill flip="none" rotWithShape="1">
            <a:gsLst>
              <a:gs pos="17981">
                <a:schemeClr val="bg1">
                  <a:lumMod val="95000"/>
                </a:schemeClr>
              </a:gs>
              <a:gs pos="11000">
                <a:schemeClr val="bg1"/>
              </a:gs>
              <a:gs pos="0">
                <a:schemeClr val="bg1"/>
              </a:gs>
              <a:gs pos="51000">
                <a:srgbClr val="08CA1F"/>
              </a:gs>
              <a:gs pos="83000">
                <a:srgbClr val="08CA1F"/>
              </a:gs>
              <a:gs pos="100000">
                <a:srgbClr val="08CA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7" name="TextBox 18">
            <a:extLst>
              <a:ext uri="{FF2B5EF4-FFF2-40B4-BE49-F238E27FC236}">
                <a16:creationId xmlns:a16="http://schemas.microsoft.com/office/drawing/2014/main" id="{B8C96C3D-29F8-4139-994B-0AD0A0F13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9188" y="641985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78" name="TextBox 1">
            <a:extLst>
              <a:ext uri="{FF2B5EF4-FFF2-40B4-BE49-F238E27FC236}">
                <a16:creationId xmlns:a16="http://schemas.microsoft.com/office/drawing/2014/main" id="{11824BF6-9403-4182-A80A-D56D75E12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963" y="1589088"/>
            <a:ext cx="1130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тыс.ДФЭ</a:t>
            </a:r>
          </a:p>
        </p:txBody>
      </p:sp>
      <p:sp>
        <p:nvSpPr>
          <p:cNvPr id="6179" name="TextBox 18">
            <a:extLst>
              <a:ext uri="{FF2B5EF4-FFF2-40B4-BE49-F238E27FC236}">
                <a16:creationId xmlns:a16="http://schemas.microsoft.com/office/drawing/2014/main" id="{2281E983-CEDB-4FAB-A8DB-C45BD824C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263" y="1590675"/>
            <a:ext cx="1130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тыс.ДФЭ</a:t>
            </a:r>
          </a:p>
        </p:txBody>
      </p:sp>
      <p:sp>
        <p:nvSpPr>
          <p:cNvPr id="20" name="Стрелка вправо 13">
            <a:extLst>
              <a:ext uri="{FF2B5EF4-FFF2-40B4-BE49-F238E27FC236}">
                <a16:creationId xmlns:a16="http://schemas.microsoft.com/office/drawing/2014/main" id="{78299019-C9CF-4790-8088-6EDF7140FB7F}"/>
              </a:ext>
            </a:extLst>
          </p:cNvPr>
          <p:cNvSpPr/>
          <p:nvPr/>
        </p:nvSpPr>
        <p:spPr bwMode="auto">
          <a:xfrm rot="16200000">
            <a:off x="7404101" y="4068762"/>
            <a:ext cx="419100" cy="244475"/>
          </a:xfrm>
          <a:prstGeom prst="rightArrow">
            <a:avLst/>
          </a:prstGeom>
          <a:gradFill flip="none" rotWithShape="1">
            <a:gsLst>
              <a:gs pos="17981">
                <a:schemeClr val="bg1">
                  <a:lumMod val="95000"/>
                </a:schemeClr>
              </a:gs>
              <a:gs pos="11000">
                <a:schemeClr val="bg1"/>
              </a:gs>
              <a:gs pos="0">
                <a:schemeClr val="bg1"/>
              </a:gs>
              <a:gs pos="51000">
                <a:srgbClr val="08CA1F"/>
              </a:gs>
              <a:gs pos="83000">
                <a:srgbClr val="08CA1F"/>
              </a:gs>
              <a:gs pos="100000">
                <a:srgbClr val="08CA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трелка вправо 13">
            <a:extLst>
              <a:ext uri="{FF2B5EF4-FFF2-40B4-BE49-F238E27FC236}">
                <a16:creationId xmlns:a16="http://schemas.microsoft.com/office/drawing/2014/main" id="{D455D218-1787-4FFD-BABB-9B0129C7C4CC}"/>
              </a:ext>
            </a:extLst>
          </p:cNvPr>
          <p:cNvSpPr/>
          <p:nvPr/>
        </p:nvSpPr>
        <p:spPr bwMode="auto">
          <a:xfrm rot="16200000">
            <a:off x="4018757" y="2229644"/>
            <a:ext cx="419100" cy="242887"/>
          </a:xfrm>
          <a:prstGeom prst="rightArrow">
            <a:avLst/>
          </a:prstGeom>
          <a:gradFill flip="none" rotWithShape="1">
            <a:gsLst>
              <a:gs pos="17981">
                <a:schemeClr val="bg1">
                  <a:lumMod val="95000"/>
                </a:schemeClr>
              </a:gs>
              <a:gs pos="11000">
                <a:schemeClr val="bg1"/>
              </a:gs>
              <a:gs pos="0">
                <a:schemeClr val="bg1"/>
              </a:gs>
              <a:gs pos="51000">
                <a:srgbClr val="08CA1F"/>
              </a:gs>
              <a:gs pos="83000">
                <a:srgbClr val="08CA1F"/>
              </a:gs>
              <a:gs pos="100000">
                <a:srgbClr val="08CA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право 13">
            <a:extLst>
              <a:ext uri="{FF2B5EF4-FFF2-40B4-BE49-F238E27FC236}">
                <a16:creationId xmlns:a16="http://schemas.microsoft.com/office/drawing/2014/main" id="{C52F6340-D63D-427F-B648-1727B569DAAD}"/>
              </a:ext>
            </a:extLst>
          </p:cNvPr>
          <p:cNvSpPr/>
          <p:nvPr/>
        </p:nvSpPr>
        <p:spPr bwMode="auto">
          <a:xfrm rot="5400000">
            <a:off x="7404101" y="2176462"/>
            <a:ext cx="419100" cy="244475"/>
          </a:xfrm>
          <a:prstGeom prst="rightArrow">
            <a:avLst/>
          </a:prstGeom>
          <a:gradFill>
            <a:gsLst>
              <a:gs pos="99000">
                <a:srgbClr val="FF0000"/>
              </a:gs>
              <a:gs pos="11000">
                <a:schemeClr val="bg1"/>
              </a:gs>
              <a:gs pos="0">
                <a:schemeClr val="bg1"/>
              </a:gs>
              <a:gs pos="100000">
                <a:srgbClr val="08CA1F"/>
              </a:gs>
              <a:gs pos="100000">
                <a:srgbClr val="08CA1F"/>
              </a:gs>
              <a:gs pos="100000">
                <a:srgbClr val="08CA1F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право 13">
            <a:extLst>
              <a:ext uri="{FF2B5EF4-FFF2-40B4-BE49-F238E27FC236}">
                <a16:creationId xmlns:a16="http://schemas.microsoft.com/office/drawing/2014/main" id="{661DF05D-7E6A-485B-99A7-9C4AAFE28CF3}"/>
              </a:ext>
            </a:extLst>
          </p:cNvPr>
          <p:cNvSpPr/>
          <p:nvPr/>
        </p:nvSpPr>
        <p:spPr bwMode="auto">
          <a:xfrm rot="16200000">
            <a:off x="4017963" y="6118225"/>
            <a:ext cx="419100" cy="244475"/>
          </a:xfrm>
          <a:prstGeom prst="rightArrow">
            <a:avLst/>
          </a:prstGeom>
          <a:gradFill flip="none" rotWithShape="1">
            <a:gsLst>
              <a:gs pos="17981">
                <a:schemeClr val="bg1">
                  <a:lumMod val="95000"/>
                </a:schemeClr>
              </a:gs>
              <a:gs pos="11000">
                <a:schemeClr val="bg1"/>
              </a:gs>
              <a:gs pos="0">
                <a:schemeClr val="bg1"/>
              </a:gs>
              <a:gs pos="51000">
                <a:srgbClr val="08CA1F"/>
              </a:gs>
              <a:gs pos="83000">
                <a:srgbClr val="08CA1F"/>
              </a:gs>
              <a:gs pos="100000">
                <a:srgbClr val="08CA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 вправо 13">
            <a:extLst>
              <a:ext uri="{FF2B5EF4-FFF2-40B4-BE49-F238E27FC236}">
                <a16:creationId xmlns:a16="http://schemas.microsoft.com/office/drawing/2014/main" id="{40BE039F-A5B4-4F09-A235-E0BCC694343E}"/>
              </a:ext>
            </a:extLst>
          </p:cNvPr>
          <p:cNvSpPr/>
          <p:nvPr/>
        </p:nvSpPr>
        <p:spPr bwMode="auto">
          <a:xfrm rot="16200000">
            <a:off x="7404101" y="6118225"/>
            <a:ext cx="419100" cy="244475"/>
          </a:xfrm>
          <a:prstGeom prst="rightArrow">
            <a:avLst/>
          </a:prstGeom>
          <a:gradFill flip="none" rotWithShape="1">
            <a:gsLst>
              <a:gs pos="17981">
                <a:schemeClr val="bg1">
                  <a:lumMod val="95000"/>
                </a:schemeClr>
              </a:gs>
              <a:gs pos="11000">
                <a:schemeClr val="bg1"/>
              </a:gs>
              <a:gs pos="0">
                <a:schemeClr val="bg1"/>
              </a:gs>
              <a:gs pos="51000">
                <a:srgbClr val="08CA1F"/>
              </a:gs>
              <a:gs pos="83000">
                <a:srgbClr val="08CA1F"/>
              </a:gs>
              <a:gs pos="100000">
                <a:srgbClr val="08CA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0">
            <a:extLst>
              <a:ext uri="{FF2B5EF4-FFF2-40B4-BE49-F238E27FC236}">
                <a16:creationId xmlns:a16="http://schemas.microsoft.com/office/drawing/2014/main" id="{0D622D25-C4DD-48CB-BC79-22186E9AF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17463"/>
            <a:ext cx="83629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Контейнерные перевозки за 2019 год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и январь-май 2020 года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224FCAAA-FD03-41D7-BB81-20CECDA3F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57163"/>
            <a:ext cx="7270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0B58068-9A19-496A-B124-822E34105294}"/>
              </a:ext>
            </a:extLst>
          </p:cNvPr>
          <p:cNvGraphicFramePr>
            <a:graphicFrameLocks noGrp="1"/>
          </p:cNvGraphicFramePr>
          <p:nvPr/>
        </p:nvGraphicFramePr>
        <p:xfrm>
          <a:off x="101600" y="1054100"/>
          <a:ext cx="8939214" cy="5753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3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6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2316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435" marR="91435" marT="45684" marB="456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435" marR="91435" marT="45684" marB="456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2019 год</a:t>
                      </a:r>
                    </a:p>
                    <a:p>
                      <a:pPr algn="ctr"/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684" marB="456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январь-май</a:t>
                      </a:r>
                      <a:br>
                        <a:rPr lang="ru-RU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года </a:t>
                      </a:r>
                    </a:p>
                  </a:txBody>
                  <a:tcPr marL="91435" marR="91435" marT="45684" marB="456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8"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5" marR="91435" marT="45684" marB="456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5" marR="91435" marT="45684" marB="456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684" marB="456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684" marB="456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684" marB="456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007">
                <a:tc>
                  <a:txBody>
                    <a:bodyPr/>
                    <a:lstStyle/>
                    <a:p>
                      <a:r>
                        <a:rPr lang="ru-RU" sz="3000" b="1" dirty="0">
                          <a:solidFill>
                            <a:srgbClr val="AC892F"/>
                          </a:solidFill>
                        </a:rPr>
                        <a:t>Внутреннее</a:t>
                      </a:r>
                      <a:endParaRPr lang="ru-RU" sz="3000" dirty="0"/>
                    </a:p>
                  </a:txBody>
                  <a:tcPr marL="91435" marR="91435" marT="45684" marB="456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+mn-lt"/>
                          <a:ea typeface="+mn-ea"/>
                          <a:cs typeface="+mn-cs"/>
                        </a:rPr>
                        <a:t>Груженые</a:t>
                      </a:r>
                    </a:p>
                    <a:p>
                      <a:endParaRPr lang="ru-RU" sz="500" b="1" kern="1200" dirty="0">
                        <a:solidFill>
                          <a:srgbClr val="AC892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Порожние</a:t>
                      </a:r>
                      <a:r>
                        <a:rPr lang="ru-RU" sz="2800" b="1" baseline="0" dirty="0"/>
                        <a:t> </a:t>
                      </a:r>
                      <a:endParaRPr lang="ru-RU" sz="2800" b="1" dirty="0"/>
                    </a:p>
                  </a:txBody>
                  <a:tcPr marL="91435" marR="91435" marT="45684" marB="456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solidFill>
                            <a:srgbClr val="AC892F"/>
                          </a:solidFill>
                        </a:rPr>
                        <a:t>    </a:t>
                      </a:r>
                      <a:r>
                        <a:rPr lang="ru-RU" sz="2800" b="1">
                          <a:solidFill>
                            <a:srgbClr val="AC892F"/>
                          </a:solidFill>
                        </a:rPr>
                        <a:t>5          </a:t>
                      </a:r>
                      <a:r>
                        <a:rPr lang="ru-RU" sz="2800" b="1" kern="1200">
                          <a:solidFill>
                            <a:srgbClr val="08CA1F"/>
                          </a:solidFill>
                          <a:latin typeface="+mn-lt"/>
                          <a:ea typeface="+mn-ea"/>
                          <a:cs typeface="+mn-cs"/>
                        </a:rPr>
                        <a:t>197</a:t>
                      </a:r>
                      <a:r>
                        <a:rPr lang="ru-RU" sz="2800" b="1" kern="1200" dirty="0">
                          <a:solidFill>
                            <a:srgbClr val="08CA1F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algn="l"/>
                      <a:endParaRPr lang="ru-RU" sz="5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AC892F"/>
                          </a:solidFill>
                        </a:rPr>
                        <a:t>  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  </a:t>
                      </a:r>
                      <a:r>
                        <a:rPr lang="ru-RU" sz="2800" b="1" dirty="0">
                          <a:solidFill>
                            <a:srgbClr val="AC892F"/>
                          </a:solidFill>
                        </a:rPr>
                        <a:t>         </a:t>
                      </a:r>
                      <a:r>
                        <a:rPr lang="ru-RU" sz="2800" b="1" kern="1200" dirty="0">
                          <a:solidFill>
                            <a:srgbClr val="08CA1F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1435" marR="91435" marT="45684" marB="456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+mn-lt"/>
                          <a:ea typeface="+mn-ea"/>
                          <a:cs typeface="+mn-cs"/>
                        </a:rPr>
                        <a:t>    1,7</a:t>
                      </a:r>
                    </a:p>
                    <a:p>
                      <a:endParaRPr lang="ru-RU" sz="500" b="1" kern="1200" dirty="0">
                        <a:solidFill>
                          <a:srgbClr val="AC892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</a:p>
                  </a:txBody>
                  <a:tcPr marL="91435" marR="91435" marT="45684" marB="456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8CA1F"/>
                          </a:solidFill>
                        </a:rPr>
                        <a:t> </a:t>
                      </a:r>
                      <a:r>
                        <a:rPr lang="ru-RU" sz="2800" b="1" kern="1200" dirty="0">
                          <a:solidFill>
                            <a:srgbClr val="08CA1F"/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endParaRPr lang="ru-RU" sz="500" b="1" dirty="0">
                        <a:solidFill>
                          <a:srgbClr val="08CA1F"/>
                        </a:solidFill>
                      </a:endParaRPr>
                    </a:p>
                    <a:p>
                      <a:r>
                        <a:rPr lang="ru-RU" sz="2800" b="1" dirty="0">
                          <a:solidFill>
                            <a:srgbClr val="08CA1F"/>
                          </a:solidFill>
                        </a:rPr>
                        <a:t> </a:t>
                      </a:r>
                      <a:r>
                        <a:rPr lang="ru-RU" sz="2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-15%</a:t>
                      </a:r>
                    </a:p>
                  </a:txBody>
                  <a:tcPr marL="91435" marR="91435" marT="45684" marB="456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1007">
                <a:tc>
                  <a:txBody>
                    <a:bodyPr/>
                    <a:lstStyle/>
                    <a:p>
                      <a:r>
                        <a:rPr lang="ru-RU" sz="3000" b="1" dirty="0">
                          <a:solidFill>
                            <a:srgbClr val="AC892F"/>
                          </a:solidFill>
                        </a:rPr>
                        <a:t>Экспорт</a:t>
                      </a:r>
                      <a:endParaRPr lang="ru-RU" sz="3000" dirty="0"/>
                    </a:p>
                  </a:txBody>
                  <a:tcPr marL="91435" marR="91435" marT="45684" marB="456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+mn-lt"/>
                          <a:ea typeface="+mn-ea"/>
                          <a:cs typeface="+mn-cs"/>
                        </a:rPr>
                        <a:t>Груженые</a:t>
                      </a:r>
                    </a:p>
                    <a:p>
                      <a:endParaRPr lang="ru-RU" sz="500" b="1" kern="1200" dirty="0">
                        <a:solidFill>
                          <a:srgbClr val="AC892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Порожние</a:t>
                      </a:r>
                      <a:endParaRPr lang="ru-RU" sz="2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684" marB="456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AC892F"/>
                          </a:solidFill>
                        </a:rPr>
                        <a:t>  86           </a:t>
                      </a:r>
                      <a:r>
                        <a:rPr lang="ru-RU" sz="2800" b="1" kern="1200" dirty="0">
                          <a:solidFill>
                            <a:srgbClr val="08CA1F"/>
                          </a:solidFill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dirty="0">
                        <a:solidFill>
                          <a:srgbClr val="08CA1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103      </a:t>
                      </a:r>
                      <a:r>
                        <a:rPr lang="ru-RU" sz="2800" b="1" dirty="0">
                          <a:solidFill>
                            <a:srgbClr val="08CA1F"/>
                          </a:solidFill>
                        </a:rPr>
                        <a:t>    </a:t>
                      </a:r>
                      <a:r>
                        <a:rPr lang="ru-RU" sz="2800" b="1" kern="1200" dirty="0">
                          <a:solidFill>
                            <a:srgbClr val="08CA1F"/>
                          </a:solidFill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1435" marR="91435" marT="45684" marB="456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2800" b="1" kern="1200" baseline="0" dirty="0">
                          <a:solidFill>
                            <a:srgbClr val="AC892F"/>
                          </a:solidFill>
                          <a:latin typeface="+mn-lt"/>
                          <a:ea typeface="+mn-ea"/>
                          <a:cs typeface="+mn-cs"/>
                        </a:rPr>
                        <a:t> 4</a:t>
                      </a:r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endParaRPr lang="ru-RU" sz="500" b="1" kern="1200" dirty="0">
                        <a:solidFill>
                          <a:srgbClr val="AC892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1435" marR="91435" marT="45684" marB="456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  </a:t>
                      </a:r>
                      <a:r>
                        <a:rPr lang="ru-RU" sz="2800" b="1" kern="1200" dirty="0">
                          <a:solidFill>
                            <a:srgbClr val="08CA1F"/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endParaRPr lang="ru-RU" sz="5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800" b="1" kern="1200" dirty="0">
                          <a:solidFill>
                            <a:srgbClr val="08CA1F"/>
                          </a:solidFill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1435" marR="91435" marT="45684" marB="456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5357">
                <a:tc>
                  <a:txBody>
                    <a:bodyPr/>
                    <a:lstStyle/>
                    <a:p>
                      <a:r>
                        <a:rPr lang="ru-RU" sz="3000" b="1" dirty="0">
                          <a:solidFill>
                            <a:srgbClr val="AC892F"/>
                          </a:solidFill>
                        </a:rPr>
                        <a:t>Импорт</a:t>
                      </a:r>
                      <a:endParaRPr lang="ru-RU" sz="3000" dirty="0"/>
                    </a:p>
                  </a:txBody>
                  <a:tcPr marL="91435" marR="91435" marT="45684" marB="456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+mn-lt"/>
                          <a:ea typeface="+mn-ea"/>
                          <a:cs typeface="+mn-cs"/>
                        </a:rPr>
                        <a:t>Груженые</a:t>
                      </a:r>
                    </a:p>
                    <a:p>
                      <a:endParaRPr lang="ru-RU" sz="500" b="1" kern="1200" dirty="0">
                        <a:solidFill>
                          <a:srgbClr val="AC892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Порожние</a:t>
                      </a:r>
                      <a:endParaRPr lang="ru-RU" sz="2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684" marB="456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AC892F"/>
                          </a:solidFill>
                        </a:rPr>
                        <a:t> 146          </a:t>
                      </a:r>
                      <a:r>
                        <a:rPr lang="ru-RU" sz="2800" b="1" kern="1200" dirty="0">
                          <a:solidFill>
                            <a:srgbClr val="08CA1F"/>
                          </a:solidFill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dirty="0">
                        <a:solidFill>
                          <a:srgbClr val="08CA1F"/>
                        </a:solidFill>
                      </a:endParaRPr>
                    </a:p>
                    <a:p>
                      <a:pPr algn="l"/>
                      <a:r>
                        <a:rPr lang="ru-RU" sz="2800" b="1" dirty="0">
                          <a:solidFill>
                            <a:srgbClr val="08CA1F"/>
                          </a:solidFill>
                        </a:rPr>
                        <a:t>  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58 </a:t>
                      </a:r>
                      <a:r>
                        <a:rPr lang="ru-RU" sz="2800" b="1" dirty="0">
                          <a:solidFill>
                            <a:srgbClr val="08CA1F"/>
                          </a:solidFill>
                        </a:rPr>
                        <a:t>          </a:t>
                      </a:r>
                      <a:r>
                        <a:rPr lang="ru-RU" sz="2800" b="1" kern="1200" dirty="0">
                          <a:solidFill>
                            <a:srgbClr val="08CA1F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</a:p>
                  </a:txBody>
                  <a:tcPr marL="91435" marR="91435" marT="45684" marB="456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+mn-lt"/>
                          <a:ea typeface="+mn-ea"/>
                          <a:cs typeface="+mn-cs"/>
                        </a:rPr>
                        <a:t>    63</a:t>
                      </a:r>
                    </a:p>
                    <a:p>
                      <a:endParaRPr lang="ru-RU" sz="500" b="1" kern="1200" dirty="0">
                        <a:solidFill>
                          <a:srgbClr val="AC892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1435" marR="91435" marT="45684" marB="456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08CA1F"/>
                          </a:solidFill>
                        </a:rPr>
                        <a:t>  </a:t>
                      </a:r>
                      <a:r>
                        <a:rPr lang="ru-RU" sz="2800" b="1" kern="1200" dirty="0">
                          <a:solidFill>
                            <a:srgbClr val="08CA1F"/>
                          </a:solidFill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  <a:p>
                      <a:endParaRPr lang="ru-RU" sz="500" b="1" dirty="0">
                        <a:solidFill>
                          <a:srgbClr val="08CA1F"/>
                        </a:solidFill>
                      </a:endParaRPr>
                    </a:p>
                    <a:p>
                      <a:r>
                        <a:rPr lang="ru-RU" sz="2800" b="1" dirty="0">
                          <a:solidFill>
                            <a:srgbClr val="08CA1F"/>
                          </a:solidFill>
                        </a:rPr>
                        <a:t>  </a:t>
                      </a:r>
                      <a:r>
                        <a:rPr lang="ru-RU" sz="2800" b="1" kern="1200" dirty="0">
                          <a:solidFill>
                            <a:srgbClr val="08CA1F"/>
                          </a:solidFill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1435" marR="91435" marT="45684" marB="456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7726">
                <a:tc>
                  <a:txBody>
                    <a:bodyPr/>
                    <a:lstStyle/>
                    <a:p>
                      <a:endParaRPr lang="ru-RU" sz="1000" b="1" dirty="0">
                        <a:solidFill>
                          <a:srgbClr val="AC892F"/>
                        </a:solidFill>
                      </a:endParaRPr>
                    </a:p>
                    <a:p>
                      <a:r>
                        <a:rPr lang="ru-RU" sz="3000" b="1" dirty="0">
                          <a:solidFill>
                            <a:srgbClr val="AC892F"/>
                          </a:solidFill>
                        </a:rPr>
                        <a:t>Транзит</a:t>
                      </a:r>
                      <a:endParaRPr lang="ru-RU" sz="3000" dirty="0"/>
                    </a:p>
                  </a:txBody>
                  <a:tcPr marL="91435" marR="91435" marT="45684" marB="456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+mn-lt"/>
                          <a:ea typeface="+mn-ea"/>
                          <a:cs typeface="+mn-cs"/>
                        </a:rPr>
                        <a:t>Груженые</a:t>
                      </a:r>
                    </a:p>
                    <a:p>
                      <a:endParaRPr lang="ru-RU" sz="500" b="1" kern="1200" dirty="0">
                        <a:solidFill>
                          <a:srgbClr val="AC892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Порожние</a:t>
                      </a:r>
                      <a:r>
                        <a:rPr lang="ru-RU" sz="2800" b="1" baseline="0" dirty="0"/>
                        <a:t> </a:t>
                      </a:r>
                      <a:endParaRPr lang="ru-RU" sz="2800" b="1" dirty="0"/>
                    </a:p>
                  </a:txBody>
                  <a:tcPr marL="91435" marR="91435" marT="45684" marB="456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AC892F"/>
                          </a:solidFill>
                        </a:rPr>
                        <a:t>  596         </a:t>
                      </a:r>
                      <a:r>
                        <a:rPr lang="ru-RU" sz="2800" b="1" kern="1200" dirty="0">
                          <a:solidFill>
                            <a:srgbClr val="08CA1F"/>
                          </a:solidFill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dirty="0">
                        <a:solidFill>
                          <a:srgbClr val="08CA1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AC892F"/>
                          </a:solidFill>
                        </a:rPr>
                        <a:t>  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r>
                        <a:rPr lang="ru-RU" sz="2800" b="1" dirty="0">
                          <a:solidFill>
                            <a:srgbClr val="AC892F"/>
                          </a:solidFill>
                        </a:rPr>
                        <a:t>          </a:t>
                      </a:r>
                      <a:r>
                        <a:rPr lang="ru-RU" sz="2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-43%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>
                        <a:solidFill>
                          <a:srgbClr val="AC892F"/>
                        </a:solidFill>
                      </a:endParaRPr>
                    </a:p>
                  </a:txBody>
                  <a:tcPr marL="91435" marR="91435" marT="45684" marB="456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+mn-lt"/>
                          <a:ea typeface="+mn-ea"/>
                          <a:cs typeface="+mn-cs"/>
                        </a:rPr>
                        <a:t>   290</a:t>
                      </a:r>
                    </a:p>
                    <a:p>
                      <a:endParaRPr lang="ru-RU" sz="500" b="1" kern="1200" dirty="0">
                        <a:solidFill>
                          <a:srgbClr val="AC892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2800" b="1" kern="1200" dirty="0">
                          <a:solidFill>
                            <a:srgbClr val="AC892F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1435" marR="91435" marT="45684" marB="456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08CA1F"/>
                          </a:solidFill>
                        </a:rPr>
                        <a:t>  </a:t>
                      </a:r>
                      <a:r>
                        <a:rPr lang="ru-RU" sz="2800" b="1" kern="1200" dirty="0">
                          <a:solidFill>
                            <a:srgbClr val="08CA1F"/>
                          </a:solidFill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  <a:p>
                      <a:endParaRPr lang="ru-RU" sz="500" b="1" dirty="0">
                        <a:solidFill>
                          <a:srgbClr val="08CA1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08CA1F"/>
                          </a:solidFill>
                        </a:rPr>
                        <a:t> </a:t>
                      </a:r>
                      <a:r>
                        <a:rPr lang="ru-RU" sz="2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-39%</a:t>
                      </a:r>
                    </a:p>
                  </a:txBody>
                  <a:tcPr marL="91435" marR="91435" marT="45684" marB="456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202" name="TextBox 18">
            <a:extLst>
              <a:ext uri="{FF2B5EF4-FFF2-40B4-BE49-F238E27FC236}">
                <a16:creationId xmlns:a16="http://schemas.microsoft.com/office/drawing/2014/main" id="{BD4FD10F-EB81-446E-BA4C-C4513A5D6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9188" y="641985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203" name="TextBox 1">
            <a:extLst>
              <a:ext uri="{FF2B5EF4-FFF2-40B4-BE49-F238E27FC236}">
                <a16:creationId xmlns:a16="http://schemas.microsoft.com/office/drawing/2014/main" id="{05AB94C3-1B24-440D-9B92-1952CC4EE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3775" y="1766888"/>
            <a:ext cx="1130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тыс.ДФЭ</a:t>
            </a:r>
          </a:p>
        </p:txBody>
      </p:sp>
      <p:sp>
        <p:nvSpPr>
          <p:cNvPr id="7204" name="TextBox 18">
            <a:extLst>
              <a:ext uri="{FF2B5EF4-FFF2-40B4-BE49-F238E27FC236}">
                <a16:creationId xmlns:a16="http://schemas.microsoft.com/office/drawing/2014/main" id="{EA564C72-32FD-4C92-9039-96ED930AE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4725" y="1763713"/>
            <a:ext cx="1130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тыс.ДФЭ</a:t>
            </a:r>
          </a:p>
        </p:txBody>
      </p:sp>
      <p:sp>
        <p:nvSpPr>
          <p:cNvPr id="11" name="Стрелка вправо 13">
            <a:extLst>
              <a:ext uri="{FF2B5EF4-FFF2-40B4-BE49-F238E27FC236}">
                <a16:creationId xmlns:a16="http://schemas.microsoft.com/office/drawing/2014/main" id="{E5D05190-7652-428B-B308-C85CF0C152BF}"/>
              </a:ext>
            </a:extLst>
          </p:cNvPr>
          <p:cNvSpPr/>
          <p:nvPr/>
        </p:nvSpPr>
        <p:spPr bwMode="auto">
          <a:xfrm rot="16200000">
            <a:off x="7663657" y="3418681"/>
            <a:ext cx="419100" cy="242887"/>
          </a:xfrm>
          <a:prstGeom prst="rightArrow">
            <a:avLst/>
          </a:prstGeom>
          <a:gradFill flip="none" rotWithShape="1">
            <a:gsLst>
              <a:gs pos="17981">
                <a:schemeClr val="bg1">
                  <a:lumMod val="95000"/>
                </a:schemeClr>
              </a:gs>
              <a:gs pos="11000">
                <a:schemeClr val="bg1"/>
              </a:gs>
              <a:gs pos="0">
                <a:schemeClr val="bg1"/>
              </a:gs>
              <a:gs pos="51000">
                <a:srgbClr val="08CA1F"/>
              </a:gs>
              <a:gs pos="83000">
                <a:srgbClr val="08CA1F"/>
              </a:gs>
              <a:gs pos="100000">
                <a:srgbClr val="08CA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право 13">
            <a:extLst>
              <a:ext uri="{FF2B5EF4-FFF2-40B4-BE49-F238E27FC236}">
                <a16:creationId xmlns:a16="http://schemas.microsoft.com/office/drawing/2014/main" id="{8DDEF385-1EAC-4F63-8F61-BD068603AB7E}"/>
              </a:ext>
            </a:extLst>
          </p:cNvPr>
          <p:cNvSpPr/>
          <p:nvPr/>
        </p:nvSpPr>
        <p:spPr bwMode="auto">
          <a:xfrm rot="16200000">
            <a:off x="7657307" y="3931444"/>
            <a:ext cx="419100" cy="242887"/>
          </a:xfrm>
          <a:prstGeom prst="rightArrow">
            <a:avLst/>
          </a:prstGeom>
          <a:gradFill flip="none" rotWithShape="1">
            <a:gsLst>
              <a:gs pos="17981">
                <a:schemeClr val="bg1">
                  <a:lumMod val="95000"/>
                </a:schemeClr>
              </a:gs>
              <a:gs pos="11000">
                <a:schemeClr val="bg1"/>
              </a:gs>
              <a:gs pos="0">
                <a:schemeClr val="bg1"/>
              </a:gs>
              <a:gs pos="51000">
                <a:srgbClr val="08CA1F"/>
              </a:gs>
              <a:gs pos="83000">
                <a:srgbClr val="08CA1F"/>
              </a:gs>
              <a:gs pos="100000">
                <a:srgbClr val="08CA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id="{D814544E-1932-47A4-A38D-501CE1829E46}"/>
              </a:ext>
            </a:extLst>
          </p:cNvPr>
          <p:cNvSpPr/>
          <p:nvPr/>
        </p:nvSpPr>
        <p:spPr bwMode="auto">
          <a:xfrm rot="16200000">
            <a:off x="7658894" y="4428331"/>
            <a:ext cx="419100" cy="242888"/>
          </a:xfrm>
          <a:prstGeom prst="rightArrow">
            <a:avLst/>
          </a:prstGeom>
          <a:gradFill flip="none" rotWithShape="1">
            <a:gsLst>
              <a:gs pos="17981">
                <a:schemeClr val="bg1">
                  <a:lumMod val="95000"/>
                </a:schemeClr>
              </a:gs>
              <a:gs pos="11000">
                <a:schemeClr val="bg1"/>
              </a:gs>
              <a:gs pos="0">
                <a:schemeClr val="bg1"/>
              </a:gs>
              <a:gs pos="51000">
                <a:srgbClr val="08CA1F"/>
              </a:gs>
              <a:gs pos="83000">
                <a:srgbClr val="08CA1F"/>
              </a:gs>
              <a:gs pos="100000">
                <a:srgbClr val="08CA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трелка вправо 13">
            <a:extLst>
              <a:ext uri="{FF2B5EF4-FFF2-40B4-BE49-F238E27FC236}">
                <a16:creationId xmlns:a16="http://schemas.microsoft.com/office/drawing/2014/main" id="{EC3CDD8C-3F52-485D-9AA4-37CD4CFF18EF}"/>
              </a:ext>
            </a:extLst>
          </p:cNvPr>
          <p:cNvSpPr/>
          <p:nvPr/>
        </p:nvSpPr>
        <p:spPr bwMode="auto">
          <a:xfrm rot="16200000">
            <a:off x="7668419" y="4950619"/>
            <a:ext cx="419100" cy="242888"/>
          </a:xfrm>
          <a:prstGeom prst="rightArrow">
            <a:avLst/>
          </a:prstGeom>
          <a:gradFill flip="none" rotWithShape="1">
            <a:gsLst>
              <a:gs pos="17981">
                <a:schemeClr val="bg1">
                  <a:lumMod val="95000"/>
                </a:schemeClr>
              </a:gs>
              <a:gs pos="11000">
                <a:schemeClr val="bg1"/>
              </a:gs>
              <a:gs pos="0">
                <a:schemeClr val="bg1"/>
              </a:gs>
              <a:gs pos="51000">
                <a:srgbClr val="08CA1F"/>
              </a:gs>
              <a:gs pos="83000">
                <a:srgbClr val="08CA1F"/>
              </a:gs>
              <a:gs pos="100000">
                <a:srgbClr val="08CA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 вправо 13">
            <a:extLst>
              <a:ext uri="{FF2B5EF4-FFF2-40B4-BE49-F238E27FC236}">
                <a16:creationId xmlns:a16="http://schemas.microsoft.com/office/drawing/2014/main" id="{3A4F6DEC-2088-405F-8FF7-A7A2315BC65B}"/>
              </a:ext>
            </a:extLst>
          </p:cNvPr>
          <p:cNvSpPr/>
          <p:nvPr/>
        </p:nvSpPr>
        <p:spPr bwMode="auto">
          <a:xfrm rot="16200000">
            <a:off x="7676357" y="5501481"/>
            <a:ext cx="419100" cy="242887"/>
          </a:xfrm>
          <a:prstGeom prst="rightArrow">
            <a:avLst/>
          </a:prstGeom>
          <a:gradFill flip="none" rotWithShape="1">
            <a:gsLst>
              <a:gs pos="17981">
                <a:schemeClr val="bg1">
                  <a:lumMod val="95000"/>
                </a:schemeClr>
              </a:gs>
              <a:gs pos="11000">
                <a:schemeClr val="bg1"/>
              </a:gs>
              <a:gs pos="0">
                <a:schemeClr val="bg1"/>
              </a:gs>
              <a:gs pos="51000">
                <a:srgbClr val="08CA1F"/>
              </a:gs>
              <a:gs pos="83000">
                <a:srgbClr val="08CA1F"/>
              </a:gs>
              <a:gs pos="100000">
                <a:srgbClr val="08CA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право 13">
            <a:extLst>
              <a:ext uri="{FF2B5EF4-FFF2-40B4-BE49-F238E27FC236}">
                <a16:creationId xmlns:a16="http://schemas.microsoft.com/office/drawing/2014/main" id="{C6EB6539-2513-43D9-8BE8-05E3CE5622E3}"/>
              </a:ext>
            </a:extLst>
          </p:cNvPr>
          <p:cNvSpPr/>
          <p:nvPr/>
        </p:nvSpPr>
        <p:spPr bwMode="auto">
          <a:xfrm rot="16200000">
            <a:off x="5290344" y="2402681"/>
            <a:ext cx="419100" cy="242888"/>
          </a:xfrm>
          <a:prstGeom prst="rightArrow">
            <a:avLst/>
          </a:prstGeom>
          <a:gradFill flip="none" rotWithShape="1">
            <a:gsLst>
              <a:gs pos="17981">
                <a:schemeClr val="bg1">
                  <a:lumMod val="95000"/>
                </a:schemeClr>
              </a:gs>
              <a:gs pos="11000">
                <a:schemeClr val="bg1"/>
              </a:gs>
              <a:gs pos="0">
                <a:schemeClr val="bg1"/>
              </a:gs>
              <a:gs pos="51000">
                <a:srgbClr val="08CA1F"/>
              </a:gs>
              <a:gs pos="83000">
                <a:srgbClr val="08CA1F"/>
              </a:gs>
              <a:gs pos="100000">
                <a:srgbClr val="08CA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 вправо 13">
            <a:extLst>
              <a:ext uri="{FF2B5EF4-FFF2-40B4-BE49-F238E27FC236}">
                <a16:creationId xmlns:a16="http://schemas.microsoft.com/office/drawing/2014/main" id="{F5C9AA1C-0A60-4FCB-9D34-0C1B8A81C879}"/>
              </a:ext>
            </a:extLst>
          </p:cNvPr>
          <p:cNvSpPr/>
          <p:nvPr/>
        </p:nvSpPr>
        <p:spPr bwMode="auto">
          <a:xfrm rot="16200000">
            <a:off x="5298282" y="2915444"/>
            <a:ext cx="419100" cy="242887"/>
          </a:xfrm>
          <a:prstGeom prst="rightArrow">
            <a:avLst/>
          </a:prstGeom>
          <a:gradFill flip="none" rotWithShape="1">
            <a:gsLst>
              <a:gs pos="17981">
                <a:schemeClr val="bg1">
                  <a:lumMod val="95000"/>
                </a:schemeClr>
              </a:gs>
              <a:gs pos="11000">
                <a:schemeClr val="bg1"/>
              </a:gs>
              <a:gs pos="0">
                <a:schemeClr val="bg1"/>
              </a:gs>
              <a:gs pos="51000">
                <a:srgbClr val="08CA1F"/>
              </a:gs>
              <a:gs pos="83000">
                <a:srgbClr val="08CA1F"/>
              </a:gs>
              <a:gs pos="100000">
                <a:srgbClr val="08CA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 вправо 13">
            <a:extLst>
              <a:ext uri="{FF2B5EF4-FFF2-40B4-BE49-F238E27FC236}">
                <a16:creationId xmlns:a16="http://schemas.microsoft.com/office/drawing/2014/main" id="{20F53887-4F83-4E7A-85D7-51153F910D08}"/>
              </a:ext>
            </a:extLst>
          </p:cNvPr>
          <p:cNvSpPr/>
          <p:nvPr/>
        </p:nvSpPr>
        <p:spPr bwMode="auto">
          <a:xfrm rot="16200000">
            <a:off x="5314157" y="3921919"/>
            <a:ext cx="419100" cy="242887"/>
          </a:xfrm>
          <a:prstGeom prst="rightArrow">
            <a:avLst/>
          </a:prstGeom>
          <a:gradFill flip="none" rotWithShape="1">
            <a:gsLst>
              <a:gs pos="17981">
                <a:schemeClr val="bg1">
                  <a:lumMod val="95000"/>
                </a:schemeClr>
              </a:gs>
              <a:gs pos="11000">
                <a:schemeClr val="bg1"/>
              </a:gs>
              <a:gs pos="0">
                <a:schemeClr val="bg1"/>
              </a:gs>
              <a:gs pos="51000">
                <a:srgbClr val="08CA1F"/>
              </a:gs>
              <a:gs pos="83000">
                <a:srgbClr val="08CA1F"/>
              </a:gs>
              <a:gs pos="100000">
                <a:srgbClr val="08CA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 вправо 13">
            <a:extLst>
              <a:ext uri="{FF2B5EF4-FFF2-40B4-BE49-F238E27FC236}">
                <a16:creationId xmlns:a16="http://schemas.microsoft.com/office/drawing/2014/main" id="{39D422E7-551A-45AD-9AD4-470718C64F54}"/>
              </a:ext>
            </a:extLst>
          </p:cNvPr>
          <p:cNvSpPr/>
          <p:nvPr/>
        </p:nvSpPr>
        <p:spPr bwMode="auto">
          <a:xfrm rot="16200000">
            <a:off x="5325269" y="4976019"/>
            <a:ext cx="419100" cy="242888"/>
          </a:xfrm>
          <a:prstGeom prst="rightArrow">
            <a:avLst/>
          </a:prstGeom>
          <a:gradFill flip="none" rotWithShape="1">
            <a:gsLst>
              <a:gs pos="17981">
                <a:schemeClr val="bg1">
                  <a:lumMod val="95000"/>
                </a:schemeClr>
              </a:gs>
              <a:gs pos="11000">
                <a:schemeClr val="bg1"/>
              </a:gs>
              <a:gs pos="0">
                <a:schemeClr val="bg1"/>
              </a:gs>
              <a:gs pos="51000">
                <a:srgbClr val="08CA1F"/>
              </a:gs>
              <a:gs pos="83000">
                <a:srgbClr val="08CA1F"/>
              </a:gs>
              <a:gs pos="100000">
                <a:srgbClr val="08CA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трелка вправо 13">
            <a:extLst>
              <a:ext uri="{FF2B5EF4-FFF2-40B4-BE49-F238E27FC236}">
                <a16:creationId xmlns:a16="http://schemas.microsoft.com/office/drawing/2014/main" id="{D87FBBC2-6E85-4ABD-9416-A76EABE10470}"/>
              </a:ext>
            </a:extLst>
          </p:cNvPr>
          <p:cNvSpPr/>
          <p:nvPr/>
        </p:nvSpPr>
        <p:spPr bwMode="auto">
          <a:xfrm rot="16200000">
            <a:off x="5314157" y="4455319"/>
            <a:ext cx="419100" cy="242887"/>
          </a:xfrm>
          <a:prstGeom prst="rightArrow">
            <a:avLst/>
          </a:prstGeom>
          <a:gradFill flip="none" rotWithShape="1">
            <a:gsLst>
              <a:gs pos="17981">
                <a:schemeClr val="bg1">
                  <a:lumMod val="95000"/>
                </a:schemeClr>
              </a:gs>
              <a:gs pos="11000">
                <a:schemeClr val="bg1"/>
              </a:gs>
              <a:gs pos="0">
                <a:schemeClr val="bg1"/>
              </a:gs>
              <a:gs pos="51000">
                <a:srgbClr val="08CA1F"/>
              </a:gs>
              <a:gs pos="83000">
                <a:srgbClr val="08CA1F"/>
              </a:gs>
              <a:gs pos="100000">
                <a:srgbClr val="08CA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 вправо 13">
            <a:extLst>
              <a:ext uri="{FF2B5EF4-FFF2-40B4-BE49-F238E27FC236}">
                <a16:creationId xmlns:a16="http://schemas.microsoft.com/office/drawing/2014/main" id="{85930DD8-FAF4-4A14-9660-786DA9900803}"/>
              </a:ext>
            </a:extLst>
          </p:cNvPr>
          <p:cNvSpPr/>
          <p:nvPr/>
        </p:nvSpPr>
        <p:spPr bwMode="auto">
          <a:xfrm rot="16200000">
            <a:off x="5314157" y="5544344"/>
            <a:ext cx="419100" cy="242887"/>
          </a:xfrm>
          <a:prstGeom prst="rightArrow">
            <a:avLst/>
          </a:prstGeom>
          <a:gradFill flip="none" rotWithShape="1">
            <a:gsLst>
              <a:gs pos="17981">
                <a:schemeClr val="bg1">
                  <a:lumMod val="95000"/>
                </a:schemeClr>
              </a:gs>
              <a:gs pos="11000">
                <a:schemeClr val="bg1"/>
              </a:gs>
              <a:gs pos="0">
                <a:schemeClr val="bg1"/>
              </a:gs>
              <a:gs pos="51000">
                <a:srgbClr val="08CA1F"/>
              </a:gs>
              <a:gs pos="83000">
                <a:srgbClr val="08CA1F"/>
              </a:gs>
              <a:gs pos="100000">
                <a:srgbClr val="08CA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 вправо 13">
            <a:extLst>
              <a:ext uri="{FF2B5EF4-FFF2-40B4-BE49-F238E27FC236}">
                <a16:creationId xmlns:a16="http://schemas.microsoft.com/office/drawing/2014/main" id="{FEFE973D-095A-4F38-8D4F-72237B824616}"/>
              </a:ext>
            </a:extLst>
          </p:cNvPr>
          <p:cNvSpPr/>
          <p:nvPr/>
        </p:nvSpPr>
        <p:spPr bwMode="auto">
          <a:xfrm rot="5400000">
            <a:off x="7654926" y="2863850"/>
            <a:ext cx="419100" cy="244475"/>
          </a:xfrm>
          <a:prstGeom prst="rightArrow">
            <a:avLst/>
          </a:prstGeom>
          <a:gradFill>
            <a:gsLst>
              <a:gs pos="99000">
                <a:srgbClr val="FF0000"/>
              </a:gs>
              <a:gs pos="11000">
                <a:schemeClr val="bg1"/>
              </a:gs>
              <a:gs pos="0">
                <a:schemeClr val="bg1"/>
              </a:gs>
              <a:gs pos="100000">
                <a:srgbClr val="08CA1F"/>
              </a:gs>
              <a:gs pos="100000">
                <a:srgbClr val="08CA1F"/>
              </a:gs>
              <a:gs pos="100000">
                <a:srgbClr val="08CA1F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трелка вправо 13">
            <a:extLst>
              <a:ext uri="{FF2B5EF4-FFF2-40B4-BE49-F238E27FC236}">
                <a16:creationId xmlns:a16="http://schemas.microsoft.com/office/drawing/2014/main" id="{96350B69-E272-4D44-A277-1DEE87E124E5}"/>
              </a:ext>
            </a:extLst>
          </p:cNvPr>
          <p:cNvSpPr/>
          <p:nvPr/>
        </p:nvSpPr>
        <p:spPr bwMode="auto">
          <a:xfrm rot="5400000">
            <a:off x="5316538" y="5989637"/>
            <a:ext cx="419100" cy="244475"/>
          </a:xfrm>
          <a:prstGeom prst="rightArrow">
            <a:avLst/>
          </a:prstGeom>
          <a:gradFill>
            <a:gsLst>
              <a:gs pos="99000">
                <a:srgbClr val="FF0000"/>
              </a:gs>
              <a:gs pos="11000">
                <a:schemeClr val="bg1"/>
              </a:gs>
              <a:gs pos="0">
                <a:schemeClr val="bg1"/>
              </a:gs>
              <a:gs pos="100000">
                <a:srgbClr val="08CA1F"/>
              </a:gs>
              <a:gs pos="100000">
                <a:srgbClr val="08CA1F"/>
              </a:gs>
              <a:gs pos="100000">
                <a:srgbClr val="08CA1F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трелка вправо 13">
            <a:extLst>
              <a:ext uri="{FF2B5EF4-FFF2-40B4-BE49-F238E27FC236}">
                <a16:creationId xmlns:a16="http://schemas.microsoft.com/office/drawing/2014/main" id="{44363BC6-B18D-4E05-95E0-C623D8F09816}"/>
              </a:ext>
            </a:extLst>
          </p:cNvPr>
          <p:cNvSpPr/>
          <p:nvPr/>
        </p:nvSpPr>
        <p:spPr bwMode="auto">
          <a:xfrm rot="5400000">
            <a:off x="7673976" y="5991225"/>
            <a:ext cx="419100" cy="244475"/>
          </a:xfrm>
          <a:prstGeom prst="rightArrow">
            <a:avLst/>
          </a:prstGeom>
          <a:gradFill>
            <a:gsLst>
              <a:gs pos="99000">
                <a:srgbClr val="FF0000"/>
              </a:gs>
              <a:gs pos="11000">
                <a:schemeClr val="bg1"/>
              </a:gs>
              <a:gs pos="0">
                <a:schemeClr val="bg1"/>
              </a:gs>
              <a:gs pos="100000">
                <a:srgbClr val="08CA1F"/>
              </a:gs>
              <a:gs pos="100000">
                <a:srgbClr val="08CA1F"/>
              </a:gs>
              <a:gs pos="100000">
                <a:srgbClr val="08CA1F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трелка вправо 13">
            <a:extLst>
              <a:ext uri="{FF2B5EF4-FFF2-40B4-BE49-F238E27FC236}">
                <a16:creationId xmlns:a16="http://schemas.microsoft.com/office/drawing/2014/main" id="{D8D8F407-F2B6-47A2-A860-0D6BB87EF049}"/>
              </a:ext>
            </a:extLst>
          </p:cNvPr>
          <p:cNvSpPr/>
          <p:nvPr/>
        </p:nvSpPr>
        <p:spPr bwMode="auto">
          <a:xfrm rot="16200000">
            <a:off x="7654132" y="2401094"/>
            <a:ext cx="419100" cy="242887"/>
          </a:xfrm>
          <a:prstGeom prst="rightArrow">
            <a:avLst/>
          </a:prstGeom>
          <a:gradFill flip="none" rotWithShape="1">
            <a:gsLst>
              <a:gs pos="17981">
                <a:schemeClr val="bg1">
                  <a:lumMod val="95000"/>
                </a:schemeClr>
              </a:gs>
              <a:gs pos="11000">
                <a:schemeClr val="bg1"/>
              </a:gs>
              <a:gs pos="0">
                <a:schemeClr val="bg1"/>
              </a:gs>
              <a:gs pos="51000">
                <a:srgbClr val="08CA1F"/>
              </a:gs>
              <a:gs pos="83000">
                <a:srgbClr val="08CA1F"/>
              </a:gs>
              <a:gs pos="100000">
                <a:srgbClr val="08CA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трелка вправо 13">
            <a:extLst>
              <a:ext uri="{FF2B5EF4-FFF2-40B4-BE49-F238E27FC236}">
                <a16:creationId xmlns:a16="http://schemas.microsoft.com/office/drawing/2014/main" id="{A860D4CB-37F1-4FF4-9847-8202C3AFB8FB}"/>
              </a:ext>
            </a:extLst>
          </p:cNvPr>
          <p:cNvSpPr/>
          <p:nvPr/>
        </p:nvSpPr>
        <p:spPr bwMode="auto">
          <a:xfrm rot="16200000">
            <a:off x="5325269" y="3418681"/>
            <a:ext cx="419100" cy="242888"/>
          </a:xfrm>
          <a:prstGeom prst="rightArrow">
            <a:avLst/>
          </a:prstGeom>
          <a:gradFill flip="none" rotWithShape="1">
            <a:gsLst>
              <a:gs pos="17981">
                <a:schemeClr val="bg1">
                  <a:lumMod val="95000"/>
                </a:schemeClr>
              </a:gs>
              <a:gs pos="11000">
                <a:schemeClr val="bg1"/>
              </a:gs>
              <a:gs pos="0">
                <a:schemeClr val="bg1"/>
              </a:gs>
              <a:gs pos="51000">
                <a:srgbClr val="08CA1F"/>
              </a:gs>
              <a:gs pos="83000">
                <a:srgbClr val="08CA1F"/>
              </a:gs>
              <a:gs pos="100000">
                <a:srgbClr val="08CA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id="{8D30810A-E0E9-4940-9630-13F930263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0" y="157163"/>
            <a:ext cx="7270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9">
            <a:extLst>
              <a:ext uri="{FF2B5EF4-FFF2-40B4-BE49-F238E27FC236}">
                <a16:creationId xmlns:a16="http://schemas.microsoft.com/office/drawing/2014/main" id="{67C15A2C-705C-4F0F-9949-1AB09C33B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8100"/>
            <a:ext cx="85105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Потенциал контейнеризации в экспортном сообщении 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7,6 </a:t>
            </a:r>
            <a:r>
              <a:rPr lang="ru-RU" alt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млн.тонн</a:t>
            </a:r>
            <a:r>
              <a:rPr lang="ru-RU" alt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год</a:t>
            </a:r>
          </a:p>
        </p:txBody>
      </p:sp>
      <p:sp>
        <p:nvSpPr>
          <p:cNvPr id="6149" name="TextBox 2">
            <a:extLst>
              <a:ext uri="{FF2B5EF4-FFF2-40B4-BE49-F238E27FC236}">
                <a16:creationId xmlns:a16="http://schemas.microsoft.com/office/drawing/2014/main" id="{4D709CEB-9450-477A-811D-ECBB8DB1D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04863"/>
            <a:ext cx="9144000" cy="63865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ru-RU" altLang="ru-RU" sz="2000" b="1" dirty="0">
                <a:solidFill>
                  <a:srgbClr val="AC892F"/>
                </a:solidFill>
                <a:latin typeface="+mn-lt"/>
              </a:rPr>
              <a:t>ЗЕРНО – 1,5 МЛН.ТОНН (</a:t>
            </a:r>
            <a:r>
              <a:rPr lang="ru-RU" altLang="ru-RU" sz="2000" b="1" dirty="0" err="1">
                <a:solidFill>
                  <a:srgbClr val="08CA1F"/>
                </a:solidFill>
                <a:latin typeface="+mn-lt"/>
              </a:rPr>
              <a:t>контейнеризировано</a:t>
            </a:r>
            <a:r>
              <a:rPr lang="ru-RU" altLang="ru-RU" sz="2000" b="1" dirty="0">
                <a:solidFill>
                  <a:srgbClr val="08CA1F"/>
                </a:solidFill>
                <a:latin typeface="+mn-lt"/>
              </a:rPr>
              <a:t>: 0,07 </a:t>
            </a:r>
            <a:r>
              <a:rPr lang="ru-RU" altLang="ru-RU" sz="2000" b="1" dirty="0" err="1">
                <a:solidFill>
                  <a:srgbClr val="08CA1F"/>
                </a:solidFill>
                <a:latin typeface="+mn-lt"/>
              </a:rPr>
              <a:t>млн.тонн</a:t>
            </a:r>
            <a:r>
              <a:rPr lang="ru-RU" altLang="ru-RU" sz="2000" b="1" dirty="0">
                <a:solidFill>
                  <a:srgbClr val="AC892F"/>
                </a:solidFill>
                <a:latin typeface="+mn-lt"/>
              </a:rPr>
              <a:t>)</a:t>
            </a:r>
          </a:p>
          <a:p>
            <a:pPr marL="0" indent="0">
              <a:defRPr/>
            </a:pPr>
            <a:r>
              <a:rPr lang="ru-RU" altLang="ru-RU" dirty="0"/>
              <a:t>     </a:t>
            </a:r>
            <a:r>
              <a:rPr lang="ru-RU" altLang="ru-RU" u="sng" dirty="0"/>
              <a:t>ИМПОРТЕРЫ</a:t>
            </a:r>
            <a:r>
              <a:rPr lang="ru-RU" altLang="ru-RU" dirty="0"/>
              <a:t>: КНР, Турция, ЮВА, Европа, Персидский Залив</a:t>
            </a:r>
          </a:p>
          <a:p>
            <a:pPr marL="0" indent="0">
              <a:defRPr/>
            </a:pPr>
            <a:endParaRPr lang="ru-RU" altLang="ru-RU" sz="900" dirty="0"/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2000" b="1" dirty="0">
                <a:solidFill>
                  <a:srgbClr val="AC892F"/>
                </a:solidFill>
                <a:latin typeface="+mn-lt"/>
              </a:rPr>
              <a:t>ЧЕРНЫЕ МЕТАЛЛЫ – 1,3 МЛН.ТОНН </a:t>
            </a:r>
            <a:r>
              <a:rPr lang="ru-RU" altLang="ru-RU" sz="2000" b="1" dirty="0">
                <a:solidFill>
                  <a:srgbClr val="AC892F"/>
                </a:solidFill>
              </a:rPr>
              <a:t>(</a:t>
            </a:r>
            <a:r>
              <a:rPr lang="ru-RU" altLang="ru-RU" sz="2000" b="1" dirty="0" err="1">
                <a:solidFill>
                  <a:srgbClr val="08CA1F"/>
                </a:solidFill>
              </a:rPr>
              <a:t>контейнеризировано</a:t>
            </a:r>
            <a:r>
              <a:rPr lang="ru-RU" altLang="ru-RU" sz="2000" b="1" dirty="0">
                <a:solidFill>
                  <a:srgbClr val="08CA1F"/>
                </a:solidFill>
              </a:rPr>
              <a:t>: 0,7 </a:t>
            </a:r>
            <a:r>
              <a:rPr lang="ru-RU" altLang="ru-RU" sz="2000" b="1" dirty="0" err="1">
                <a:solidFill>
                  <a:srgbClr val="08CA1F"/>
                </a:solidFill>
              </a:rPr>
              <a:t>млн.тонн</a:t>
            </a:r>
            <a:r>
              <a:rPr lang="ru-RU" altLang="ru-RU" sz="2000" b="1" dirty="0">
                <a:solidFill>
                  <a:srgbClr val="AC892F"/>
                </a:solidFill>
              </a:rPr>
              <a:t>)</a:t>
            </a:r>
          </a:p>
          <a:p>
            <a:pPr marL="0" indent="0">
              <a:defRPr/>
            </a:pPr>
            <a:r>
              <a:rPr lang="ru-RU" altLang="ru-RU" sz="800" dirty="0"/>
              <a:t>             </a:t>
            </a:r>
            <a:r>
              <a:rPr lang="ru-RU" altLang="ru-RU" u="sng" dirty="0"/>
              <a:t>ИМПОРТЕРЫ: КНР, ЮВА</a:t>
            </a:r>
          </a:p>
          <a:p>
            <a:pPr>
              <a:buFontTx/>
              <a:buAutoNum type="arabicPeriod"/>
              <a:defRPr/>
            </a:pPr>
            <a:endParaRPr lang="ru-RU" altLang="ru-RU" sz="900" dirty="0"/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2000" b="1" dirty="0">
                <a:solidFill>
                  <a:srgbClr val="AC892F"/>
                </a:solidFill>
                <a:latin typeface="+mn-lt"/>
              </a:rPr>
              <a:t>ХИМИКАТЫ  - 1,1 МЛН.ТОНН </a:t>
            </a:r>
            <a:r>
              <a:rPr lang="ru-RU" altLang="ru-RU" sz="2000" b="1" dirty="0">
                <a:solidFill>
                  <a:srgbClr val="AC892F"/>
                </a:solidFill>
              </a:rPr>
              <a:t>(</a:t>
            </a:r>
            <a:r>
              <a:rPr lang="ru-RU" altLang="ru-RU" sz="2000" b="1" dirty="0" err="1">
                <a:solidFill>
                  <a:srgbClr val="08CA1F"/>
                </a:solidFill>
              </a:rPr>
              <a:t>контейнеризировано</a:t>
            </a:r>
            <a:r>
              <a:rPr lang="ru-RU" altLang="ru-RU" sz="2000" b="1" dirty="0">
                <a:solidFill>
                  <a:srgbClr val="08CA1F"/>
                </a:solidFill>
              </a:rPr>
              <a:t>: 0,1 </a:t>
            </a:r>
            <a:r>
              <a:rPr lang="ru-RU" altLang="ru-RU" sz="2000" b="1" dirty="0" err="1">
                <a:solidFill>
                  <a:srgbClr val="08CA1F"/>
                </a:solidFill>
              </a:rPr>
              <a:t>млн.тонн</a:t>
            </a:r>
            <a:r>
              <a:rPr lang="ru-RU" altLang="ru-RU" sz="2000" b="1" dirty="0">
                <a:solidFill>
                  <a:srgbClr val="AC892F"/>
                </a:solidFill>
              </a:rPr>
              <a:t>)</a:t>
            </a:r>
          </a:p>
          <a:p>
            <a:pPr marL="0" indent="0">
              <a:defRPr/>
            </a:pPr>
            <a:r>
              <a:rPr lang="ru-RU" altLang="ru-RU" dirty="0"/>
              <a:t>      </a:t>
            </a:r>
            <a:r>
              <a:rPr lang="ru-RU" altLang="ru-RU" u="sng" dirty="0"/>
              <a:t>ИМПОРТЕРЫ</a:t>
            </a:r>
            <a:r>
              <a:rPr lang="ru-RU" altLang="ru-RU" dirty="0"/>
              <a:t>: КНР, Европа, Северная Африка</a:t>
            </a:r>
          </a:p>
          <a:p>
            <a:pPr marL="0" indent="0">
              <a:defRPr/>
            </a:pPr>
            <a:endParaRPr lang="ru-RU" altLang="ru-RU" sz="900" dirty="0"/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2000" b="1" dirty="0">
                <a:solidFill>
                  <a:srgbClr val="AC892F"/>
                </a:solidFill>
                <a:latin typeface="+mn-lt"/>
              </a:rPr>
              <a:t>УДОБРЕНИЯ  - 1,1 МЛН.ТОНН</a:t>
            </a:r>
          </a:p>
          <a:p>
            <a:pPr marL="0" indent="0">
              <a:defRPr/>
            </a:pPr>
            <a:r>
              <a:rPr lang="ru-RU" altLang="ru-RU" dirty="0"/>
              <a:t>      ИМПОРТЕРЫ: КНР, Европа, Северная Африка</a:t>
            </a:r>
          </a:p>
          <a:p>
            <a:pPr>
              <a:buFontTx/>
              <a:buAutoNum type="arabicPeriod"/>
              <a:defRPr/>
            </a:pPr>
            <a:endParaRPr lang="ru-RU" altLang="ru-RU" sz="900" dirty="0"/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2000" b="1" dirty="0">
                <a:solidFill>
                  <a:srgbClr val="AC892F"/>
                </a:solidFill>
                <a:latin typeface="+mn-lt"/>
              </a:rPr>
              <a:t>ЦВЕТНАЯ РУДА  - 1 </a:t>
            </a:r>
            <a:r>
              <a:rPr lang="ru-RU" altLang="ru-RU" sz="2000" b="1" dirty="0">
                <a:solidFill>
                  <a:srgbClr val="AC892F"/>
                </a:solidFill>
              </a:rPr>
              <a:t>МЛН.ТОНН</a:t>
            </a:r>
          </a:p>
          <a:p>
            <a:pPr marL="0" indent="0">
              <a:defRPr/>
            </a:pPr>
            <a:r>
              <a:rPr lang="ru-RU" altLang="ru-RU" sz="2000" b="1" dirty="0">
                <a:solidFill>
                  <a:srgbClr val="AC892F"/>
                </a:solidFill>
                <a:latin typeface="+mn-lt"/>
              </a:rPr>
              <a:t>     </a:t>
            </a:r>
            <a:r>
              <a:rPr lang="ru-RU" altLang="ru-RU" u="sng" dirty="0"/>
              <a:t>ИМПОРТЕРЫ</a:t>
            </a:r>
            <a:r>
              <a:rPr lang="ru-RU" altLang="ru-RU" dirty="0"/>
              <a:t>:  Китай, ЮВА</a:t>
            </a:r>
          </a:p>
          <a:p>
            <a:pPr>
              <a:buFontTx/>
              <a:buAutoNum type="arabicPeriod"/>
              <a:defRPr/>
            </a:pPr>
            <a:endParaRPr lang="ru-RU" altLang="ru-RU" sz="900" dirty="0"/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2000" b="1" dirty="0">
                <a:solidFill>
                  <a:srgbClr val="AC892F"/>
                </a:solidFill>
                <a:latin typeface="+mn-lt"/>
              </a:rPr>
              <a:t>ЦВЕТНЫЕ МЕТАЛЛЫ – 0,8 </a:t>
            </a:r>
            <a:r>
              <a:rPr lang="ru-RU" altLang="ru-RU" sz="2000" b="1" dirty="0">
                <a:solidFill>
                  <a:srgbClr val="AC892F"/>
                </a:solidFill>
              </a:rPr>
              <a:t>МЛН.ТОНН  (</a:t>
            </a:r>
            <a:r>
              <a:rPr lang="ru-RU" altLang="ru-RU" sz="2000" b="1" dirty="0" err="1">
                <a:solidFill>
                  <a:srgbClr val="08CA1F"/>
                </a:solidFill>
              </a:rPr>
              <a:t>контейнеризировано</a:t>
            </a:r>
            <a:r>
              <a:rPr lang="ru-RU" altLang="ru-RU" sz="2000" b="1" dirty="0">
                <a:solidFill>
                  <a:srgbClr val="08CA1F"/>
                </a:solidFill>
              </a:rPr>
              <a:t>: 0,2 </a:t>
            </a:r>
            <a:r>
              <a:rPr lang="ru-RU" altLang="ru-RU" sz="2000" b="1" dirty="0" err="1">
                <a:solidFill>
                  <a:srgbClr val="08CA1F"/>
                </a:solidFill>
              </a:rPr>
              <a:t>млн.тонн</a:t>
            </a:r>
            <a:r>
              <a:rPr lang="ru-RU" altLang="ru-RU" sz="2000" b="1" dirty="0">
                <a:solidFill>
                  <a:srgbClr val="AC892F"/>
                </a:solidFill>
              </a:rPr>
              <a:t>)</a:t>
            </a:r>
          </a:p>
          <a:p>
            <a:pPr marL="0" indent="0">
              <a:defRPr/>
            </a:pPr>
            <a:r>
              <a:rPr lang="ru-RU" altLang="ru-RU" dirty="0"/>
              <a:t>      </a:t>
            </a:r>
            <a:r>
              <a:rPr lang="ru-RU" altLang="ru-RU" u="sng" dirty="0"/>
              <a:t>ИМПОРТЕРЫ</a:t>
            </a:r>
            <a:r>
              <a:rPr lang="ru-RU" altLang="ru-RU" dirty="0"/>
              <a:t>: Китай, ЮВА, Турция, Европа</a:t>
            </a:r>
          </a:p>
          <a:p>
            <a:pPr>
              <a:buFont typeface="Arial" pitchFamily="34" charset="0"/>
              <a:buChar char="•"/>
              <a:defRPr/>
            </a:pPr>
            <a:endParaRPr lang="ru-RU" altLang="ru-RU" sz="900" dirty="0"/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2000" b="1" dirty="0">
                <a:solidFill>
                  <a:srgbClr val="AC892F"/>
                </a:solidFill>
                <a:latin typeface="+mn-lt"/>
              </a:rPr>
              <a:t>БИТУМ И ГУДРОН  - 0,3 </a:t>
            </a:r>
            <a:r>
              <a:rPr lang="ru-RU" altLang="ru-RU" sz="2000" b="1" dirty="0">
                <a:solidFill>
                  <a:srgbClr val="AC892F"/>
                </a:solidFill>
              </a:rPr>
              <a:t>МЛН.ТОНН</a:t>
            </a:r>
          </a:p>
          <a:p>
            <a:pPr marL="0" indent="0">
              <a:defRPr/>
            </a:pPr>
            <a:r>
              <a:rPr lang="ru-RU" altLang="ru-RU" sz="2000" b="1" dirty="0">
                <a:solidFill>
                  <a:srgbClr val="AC892F"/>
                </a:solidFill>
              </a:rPr>
              <a:t>     </a:t>
            </a:r>
            <a:r>
              <a:rPr lang="ru-RU" altLang="ru-RU" u="sng" dirty="0"/>
              <a:t>ИМПОРТЕРЫ</a:t>
            </a:r>
            <a:r>
              <a:rPr lang="ru-RU" altLang="ru-RU" dirty="0"/>
              <a:t>: Китай</a:t>
            </a:r>
          </a:p>
          <a:p>
            <a:pPr marL="0" indent="0">
              <a:defRPr/>
            </a:pPr>
            <a:endParaRPr lang="ru-RU" altLang="ru-RU" sz="900" dirty="0"/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2000" b="1" dirty="0">
                <a:solidFill>
                  <a:srgbClr val="AC892F"/>
                </a:solidFill>
                <a:latin typeface="+mn-lt"/>
              </a:rPr>
              <a:t>ПРОЧИЕ</a:t>
            </a:r>
            <a:r>
              <a:rPr lang="ru-RU" altLang="ru-RU" b="1" dirty="0">
                <a:solidFill>
                  <a:srgbClr val="AC892F"/>
                </a:solidFill>
                <a:latin typeface="+mn-lt"/>
              </a:rPr>
              <a:t> (асбест, мука, масло растительное) </a:t>
            </a:r>
            <a:r>
              <a:rPr lang="ru-RU" altLang="ru-RU" sz="2000" b="1" dirty="0">
                <a:solidFill>
                  <a:srgbClr val="AC892F"/>
                </a:solidFill>
              </a:rPr>
              <a:t>– 0,5 МЛН.ТОНН (</a:t>
            </a:r>
            <a:r>
              <a:rPr lang="ru-RU" altLang="ru-RU" sz="2000" b="1" dirty="0" err="1">
                <a:solidFill>
                  <a:srgbClr val="08CA1F"/>
                </a:solidFill>
              </a:rPr>
              <a:t>контейнеризировано</a:t>
            </a:r>
            <a:r>
              <a:rPr lang="ru-RU" altLang="ru-RU" sz="2000" b="1" dirty="0">
                <a:solidFill>
                  <a:srgbClr val="08CA1F"/>
                </a:solidFill>
              </a:rPr>
              <a:t>: 0,1 </a:t>
            </a:r>
            <a:r>
              <a:rPr lang="ru-RU" altLang="ru-RU" sz="2000" b="1" dirty="0" err="1">
                <a:solidFill>
                  <a:srgbClr val="08CA1F"/>
                </a:solidFill>
              </a:rPr>
              <a:t>млн.тонн</a:t>
            </a:r>
            <a:r>
              <a:rPr lang="ru-RU" altLang="ru-RU" sz="2000" b="1" dirty="0">
                <a:solidFill>
                  <a:srgbClr val="AC892F"/>
                </a:solidFill>
              </a:rPr>
              <a:t>)</a:t>
            </a:r>
          </a:p>
          <a:p>
            <a:pPr marL="0" indent="0">
              <a:defRPr/>
            </a:pPr>
            <a:r>
              <a:rPr lang="ru-RU" altLang="ru-RU" dirty="0"/>
              <a:t>      </a:t>
            </a:r>
            <a:r>
              <a:rPr lang="ru-RU" altLang="ru-RU" u="sng" dirty="0"/>
              <a:t>ИМПОРТЕРЫ</a:t>
            </a:r>
            <a:r>
              <a:rPr lang="ru-RU" altLang="ru-RU" dirty="0"/>
              <a:t>: Китай, Турция, Европа, Индия</a:t>
            </a:r>
          </a:p>
          <a:p>
            <a:pPr marL="0" indent="0">
              <a:defRPr/>
            </a:pPr>
            <a:endParaRPr lang="ru-RU" altLang="ru-RU" dirty="0"/>
          </a:p>
        </p:txBody>
      </p:sp>
      <p:sp>
        <p:nvSpPr>
          <p:cNvPr id="8197" name="TextBox 18">
            <a:extLst>
              <a:ext uri="{FF2B5EF4-FFF2-40B4-BE49-F238E27FC236}">
                <a16:creationId xmlns:a16="http://schemas.microsoft.com/office/drawing/2014/main" id="{609D5C1D-C037-4765-850C-2137319B9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700" y="63404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Диаграмма 4">
            <a:extLst>
              <a:ext uri="{FF2B5EF4-FFF2-40B4-BE49-F238E27FC236}">
                <a16:creationId xmlns:a16="http://schemas.microsoft.com/office/drawing/2014/main" id="{5BFC6A8D-3879-48C9-B96C-08EB830986AA}"/>
              </a:ext>
            </a:extLst>
          </p:cNvPr>
          <p:cNvGraphicFramePr>
            <a:graphicFrameLocks/>
          </p:cNvGraphicFramePr>
          <p:nvPr/>
        </p:nvGraphicFramePr>
        <p:xfrm>
          <a:off x="-50800" y="846138"/>
          <a:ext cx="9128125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Chart" r:id="rId4" imgW="9138696" imgH="4682134" progId="Excel.Chart.8">
                  <p:embed/>
                </p:oleObj>
              </mc:Choice>
              <mc:Fallback>
                <p:oleObj name="Chart" r:id="rId4" imgW="9138696" imgH="4682134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846138"/>
                        <a:ext cx="9128125" cy="467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Box 2">
            <a:extLst>
              <a:ext uri="{FF2B5EF4-FFF2-40B4-BE49-F238E27FC236}">
                <a16:creationId xmlns:a16="http://schemas.microsoft.com/office/drawing/2014/main" id="{F50F0DA3-1337-4F6C-9E9A-B02DEEC28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12700"/>
            <a:ext cx="815022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923" tIns="24923" rIns="24923" bIns="24923" anchor="ctr"/>
          <a:lstStyle>
            <a:lvl1pPr defTabSz="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429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429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429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429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000" b="1" dirty="0">
                <a:latin typeface="Arial" panose="020B0604020202020204" pitchFamily="34" charset="0"/>
                <a:ea typeface="Gotham Pro"/>
                <a:cs typeface="Arial" panose="020B0604020202020204" pitchFamily="34" charset="0"/>
              </a:rPr>
              <a:t>Действующий уровень железнодорожных тарифов  на перевозки грузов в 20-ф (30т)  контейнере (СПС/СПС) в унифицированном сообщении, </a:t>
            </a:r>
            <a:r>
              <a:rPr lang="en-US" altLang="ru-RU" sz="2000" b="1" dirty="0">
                <a:latin typeface="Arial" panose="020B0604020202020204" pitchFamily="34" charset="0"/>
                <a:ea typeface="Gotham Pro"/>
                <a:cs typeface="Arial" panose="020B0604020202020204" pitchFamily="34" charset="0"/>
              </a:rPr>
              <a:t>$</a:t>
            </a:r>
            <a:r>
              <a:rPr lang="ru-RU" altLang="ru-RU" sz="2000" b="1" dirty="0">
                <a:latin typeface="Arial" panose="020B0604020202020204" pitchFamily="34" charset="0"/>
                <a:ea typeface="Gotham Pro"/>
                <a:cs typeface="Arial" panose="020B0604020202020204" pitchFamily="34" charset="0"/>
              </a:rPr>
              <a:t>/</a:t>
            </a:r>
            <a:r>
              <a:rPr lang="ru-RU" altLang="ru-RU" sz="2000" b="1" dirty="0" err="1">
                <a:latin typeface="Arial" panose="020B0604020202020204" pitchFamily="34" charset="0"/>
                <a:ea typeface="Gotham Pro"/>
                <a:cs typeface="Arial" panose="020B0604020202020204" pitchFamily="34" charset="0"/>
              </a:rPr>
              <a:t>конт</a:t>
            </a:r>
            <a:endParaRPr lang="ru-RU" altLang="ru-RU" sz="2000" dirty="0">
              <a:latin typeface="Arial" panose="020B0604020202020204" pitchFamily="34" charset="0"/>
              <a:ea typeface="Gotham Pro"/>
              <a:cs typeface="Arial" panose="020B0604020202020204" pitchFamily="34" charset="0"/>
            </a:endParaRPr>
          </a:p>
        </p:txBody>
      </p:sp>
      <p:sp>
        <p:nvSpPr>
          <p:cNvPr id="10244" name="TextBox 1">
            <a:extLst>
              <a:ext uri="{FF2B5EF4-FFF2-40B4-BE49-F238E27FC236}">
                <a16:creationId xmlns:a16="http://schemas.microsoft.com/office/drawing/2014/main" id="{44B79EF9-441C-4C2D-A9D7-415D710F7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5456238"/>
            <a:ext cx="90265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 Действующие тарифные условия более чем на 500 км не покрывают себестоимость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2. В целях контейнеризации зерновых грузов, установлены коэффициенты на 20% ниже чем на все остальные грузы </a:t>
            </a:r>
          </a:p>
        </p:txBody>
      </p:sp>
      <p:pic>
        <p:nvPicPr>
          <p:cNvPr id="10245" name="Picture 3">
            <a:extLst>
              <a:ext uri="{FF2B5EF4-FFF2-40B4-BE49-F238E27FC236}">
                <a16:creationId xmlns:a16="http://schemas.microsoft.com/office/drawing/2014/main" id="{6D1BF289-CBEE-4928-8E7F-E021151C9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0" y="157163"/>
            <a:ext cx="7270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18">
            <a:extLst>
              <a:ext uri="{FF2B5EF4-FFF2-40B4-BE49-F238E27FC236}">
                <a16:creationId xmlns:a16="http://schemas.microsoft.com/office/drawing/2014/main" id="{11806F38-8610-4587-BDE0-7A602B18D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75" y="6564312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Диаграмма 3">
            <a:extLst>
              <a:ext uri="{FF2B5EF4-FFF2-40B4-BE49-F238E27FC236}">
                <a16:creationId xmlns:a16="http://schemas.microsoft.com/office/drawing/2014/main" id="{0D0AD6F5-AB85-4758-851C-9D387513BF83}"/>
              </a:ext>
            </a:extLst>
          </p:cNvPr>
          <p:cNvGraphicFramePr>
            <a:graphicFrameLocks/>
          </p:cNvGraphicFramePr>
          <p:nvPr/>
        </p:nvGraphicFramePr>
        <p:xfrm>
          <a:off x="-11113" y="1041400"/>
          <a:ext cx="4551363" cy="269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2" name="Chart" r:id="rId3" imgW="4581531" imgH="2705100" progId="Excel.Chart.8">
                  <p:embed/>
                </p:oleObj>
              </mc:Choice>
              <mc:Fallback>
                <p:oleObj name="Chart" r:id="rId3" imgW="4581531" imgH="2705100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1041400"/>
                        <a:ext cx="4551363" cy="269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Box 6">
            <a:extLst>
              <a:ext uri="{FF2B5EF4-FFF2-40B4-BE49-F238E27FC236}">
                <a16:creationId xmlns:a16="http://schemas.microsoft.com/office/drawing/2014/main" id="{F1249017-1D0E-4900-B179-926E26381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31750"/>
            <a:ext cx="82169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923" tIns="24923" rIns="24923" bIns="24923" anchor="ctr"/>
          <a:lstStyle>
            <a:lvl1pPr defTabSz="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429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429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429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429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000" b="1" dirty="0">
                <a:latin typeface="Arial" panose="020B0604020202020204" pitchFamily="34" charset="0"/>
                <a:ea typeface="Gotham Pro"/>
                <a:cs typeface="Arial" panose="020B0604020202020204" pitchFamily="34" charset="0"/>
              </a:rPr>
              <a:t>Стоимость перевозки грузов в вагонах и контейнерах по основным маршрутам, </a:t>
            </a:r>
            <a:r>
              <a:rPr lang="en-US" altLang="ru-RU" sz="2000" b="1" dirty="0">
                <a:latin typeface="Arial" panose="020B0604020202020204" pitchFamily="34" charset="0"/>
                <a:ea typeface="Gotham Pro"/>
                <a:cs typeface="Arial" panose="020B0604020202020204" pitchFamily="34" charset="0"/>
              </a:rPr>
              <a:t>$</a:t>
            </a:r>
            <a:r>
              <a:rPr lang="ru-RU" altLang="ru-RU" sz="2000" b="1" dirty="0">
                <a:latin typeface="Arial" panose="020B0604020202020204" pitchFamily="34" charset="0"/>
                <a:ea typeface="Gotham Pro"/>
                <a:cs typeface="Arial" panose="020B0604020202020204" pitchFamily="34" charset="0"/>
              </a:rPr>
              <a:t>/тонна</a:t>
            </a:r>
            <a:endParaRPr lang="ru-RU" altLang="ru-RU" sz="2000" dirty="0">
              <a:latin typeface="Arial" panose="020B0604020202020204" pitchFamily="34" charset="0"/>
              <a:ea typeface="Gotham Pro"/>
              <a:cs typeface="Arial" panose="020B0604020202020204" pitchFamily="34" charset="0"/>
            </a:endParaRPr>
          </a:p>
        </p:txBody>
      </p:sp>
      <p:sp>
        <p:nvSpPr>
          <p:cNvPr id="12292" name="Прямоугольник 8">
            <a:extLst>
              <a:ext uri="{FF2B5EF4-FFF2-40B4-BE49-F238E27FC236}">
                <a16:creationId xmlns:a16="http://schemas.microsoft.com/office/drawing/2014/main" id="{C41C76A6-97BD-49BF-919F-0C1C402F2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727075"/>
            <a:ext cx="360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Оскемен – Новороссийск (свинец)</a:t>
            </a:r>
          </a:p>
        </p:txBody>
      </p:sp>
      <p:sp>
        <p:nvSpPr>
          <p:cNvPr id="12293" name="TextBox 9">
            <a:extLst>
              <a:ext uri="{FF2B5EF4-FFF2-40B4-BE49-F238E27FC236}">
                <a16:creationId xmlns:a16="http://schemas.microsoft.com/office/drawing/2014/main" id="{5ADEBAB0-1045-405D-8325-BC5785D1C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25" y="1095375"/>
            <a:ext cx="796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70,8</a:t>
            </a:r>
          </a:p>
        </p:txBody>
      </p:sp>
      <p:sp>
        <p:nvSpPr>
          <p:cNvPr id="12294" name="TextBox 10">
            <a:extLst>
              <a:ext uri="{FF2B5EF4-FFF2-40B4-BE49-F238E27FC236}">
                <a16:creationId xmlns:a16="http://schemas.microsoft.com/office/drawing/2014/main" id="{A24292E7-3283-49D2-96C8-48B957E82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1831975"/>
            <a:ext cx="796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38,4</a:t>
            </a:r>
          </a:p>
        </p:txBody>
      </p:sp>
      <p:graphicFrame>
        <p:nvGraphicFramePr>
          <p:cNvPr id="12295" name="Диаграмма 11">
            <a:extLst>
              <a:ext uri="{FF2B5EF4-FFF2-40B4-BE49-F238E27FC236}">
                <a16:creationId xmlns:a16="http://schemas.microsoft.com/office/drawing/2014/main" id="{77DC26EC-ED79-4122-9EC0-FDD6756F269A}"/>
              </a:ext>
            </a:extLst>
          </p:cNvPr>
          <p:cNvGraphicFramePr>
            <a:graphicFrameLocks/>
          </p:cNvGraphicFramePr>
          <p:nvPr/>
        </p:nvGraphicFramePr>
        <p:xfrm>
          <a:off x="4543425" y="1042988"/>
          <a:ext cx="4514850" cy="261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" name="Chart" r:id="rId5" imgW="4562469" imgH="2638605" progId="Excel.Chart.8">
                  <p:embed/>
                </p:oleObj>
              </mc:Choice>
              <mc:Fallback>
                <p:oleObj name="Chart" r:id="rId5" imgW="4562469" imgH="2638605" progId="Excel.Chart.8">
                  <p:embed/>
                  <p:pic>
                    <p:nvPicPr>
                      <p:cNvPr id="0" name="Диаграмма 1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1042988"/>
                        <a:ext cx="4514850" cy="261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Прямоугольник 12">
            <a:extLst>
              <a:ext uri="{FF2B5EF4-FFF2-40B4-BE49-F238E27FC236}">
                <a16:creationId xmlns:a16="http://schemas.microsoft.com/office/drawing/2014/main" id="{76548195-1F7F-4C9B-9B8D-FDAC407B7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727075"/>
            <a:ext cx="3252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Кульсары – Черноморск (сера)</a:t>
            </a:r>
          </a:p>
        </p:txBody>
      </p:sp>
      <p:sp>
        <p:nvSpPr>
          <p:cNvPr id="12297" name="TextBox 13">
            <a:extLst>
              <a:ext uri="{FF2B5EF4-FFF2-40B4-BE49-F238E27FC236}">
                <a16:creationId xmlns:a16="http://schemas.microsoft.com/office/drawing/2014/main" id="{8D78A48B-2A26-4CB0-B572-FEE2BEC37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3150" y="1182688"/>
            <a:ext cx="796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57,9</a:t>
            </a:r>
          </a:p>
        </p:txBody>
      </p:sp>
      <p:sp>
        <p:nvSpPr>
          <p:cNvPr id="12298" name="TextBox 14">
            <a:extLst>
              <a:ext uri="{FF2B5EF4-FFF2-40B4-BE49-F238E27FC236}">
                <a16:creationId xmlns:a16="http://schemas.microsoft.com/office/drawing/2014/main" id="{05614E5C-332B-40FB-9F12-542C6BD52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263" y="1536700"/>
            <a:ext cx="796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43,7</a:t>
            </a:r>
          </a:p>
        </p:txBody>
      </p:sp>
      <p:graphicFrame>
        <p:nvGraphicFramePr>
          <p:cNvPr id="12299" name="Диаграмма 15">
            <a:extLst>
              <a:ext uri="{FF2B5EF4-FFF2-40B4-BE49-F238E27FC236}">
                <a16:creationId xmlns:a16="http://schemas.microsoft.com/office/drawing/2014/main" id="{DA11A3A6-8C64-40AA-A826-EA1A2469B3D4}"/>
              </a:ext>
            </a:extLst>
          </p:cNvPr>
          <p:cNvGraphicFramePr>
            <a:graphicFrameLocks/>
          </p:cNvGraphicFramePr>
          <p:nvPr/>
        </p:nvGraphicFramePr>
        <p:xfrm>
          <a:off x="4678363" y="4291013"/>
          <a:ext cx="4157662" cy="239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4" name="Chart" r:id="rId7" imgW="4581531" imgH="2647950" progId="Excel.Chart.8">
                  <p:embed/>
                </p:oleObj>
              </mc:Choice>
              <mc:Fallback>
                <p:oleObj name="Chart" r:id="rId7" imgW="4581531" imgH="2647950" progId="Excel.Chart.8">
                  <p:embed/>
                  <p:pic>
                    <p:nvPicPr>
                      <p:cNvPr id="0" name="Диаграмма 1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4291013"/>
                        <a:ext cx="4157662" cy="239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Прямоугольник 16">
            <a:extLst>
              <a:ext uri="{FF2B5EF4-FFF2-40B4-BE49-F238E27FC236}">
                <a16:creationId xmlns:a16="http://schemas.microsoft.com/office/drawing/2014/main" id="{C22B54BC-2458-4743-993F-92FD3119D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413" y="3775075"/>
            <a:ext cx="323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Костанай – Актау порт  (зерно)</a:t>
            </a:r>
          </a:p>
        </p:txBody>
      </p:sp>
      <p:sp>
        <p:nvSpPr>
          <p:cNvPr id="12301" name="TextBox 17">
            <a:extLst>
              <a:ext uri="{FF2B5EF4-FFF2-40B4-BE49-F238E27FC236}">
                <a16:creationId xmlns:a16="http://schemas.microsoft.com/office/drawing/2014/main" id="{B075FEFD-B33B-4DF0-BF39-22746FDD3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538" y="4318000"/>
            <a:ext cx="796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10,2</a:t>
            </a:r>
          </a:p>
        </p:txBody>
      </p:sp>
      <p:sp>
        <p:nvSpPr>
          <p:cNvPr id="12302" name="TextBox 18">
            <a:extLst>
              <a:ext uri="{FF2B5EF4-FFF2-40B4-BE49-F238E27FC236}">
                <a16:creationId xmlns:a16="http://schemas.microsoft.com/office/drawing/2014/main" id="{A62F6371-6B30-4E52-B4ED-BD00478D9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1300" y="4443413"/>
            <a:ext cx="796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9,3</a:t>
            </a:r>
          </a:p>
        </p:txBody>
      </p:sp>
      <p:graphicFrame>
        <p:nvGraphicFramePr>
          <p:cNvPr id="12303" name="Диаграмма 19">
            <a:extLst>
              <a:ext uri="{FF2B5EF4-FFF2-40B4-BE49-F238E27FC236}">
                <a16:creationId xmlns:a16="http://schemas.microsoft.com/office/drawing/2014/main" id="{413D961E-4813-4162-AA42-2B95BE3791CB}"/>
              </a:ext>
            </a:extLst>
          </p:cNvPr>
          <p:cNvGraphicFramePr>
            <a:graphicFrameLocks/>
          </p:cNvGraphicFramePr>
          <p:nvPr/>
        </p:nvGraphicFramePr>
        <p:xfrm>
          <a:off x="15875" y="4098925"/>
          <a:ext cx="4508500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5" name="Chart" r:id="rId9" imgW="4543408" imgH="2686050" progId="Excel.Chart.8">
                  <p:embed/>
                </p:oleObj>
              </mc:Choice>
              <mc:Fallback>
                <p:oleObj name="Chart" r:id="rId9" imgW="4543408" imgH="2686050" progId="Excel.Chart.8">
                  <p:embed/>
                  <p:pic>
                    <p:nvPicPr>
                      <p:cNvPr id="0" name="Диаграмма 1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" y="4098925"/>
                        <a:ext cx="4508500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4" name="Прямоугольник 20">
            <a:extLst>
              <a:ext uri="{FF2B5EF4-FFF2-40B4-BE49-F238E27FC236}">
                <a16:creationId xmlns:a16="http://schemas.microsoft.com/office/drawing/2014/main" id="{798907C0-264E-442A-9743-5D47D6A8B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3786188"/>
            <a:ext cx="309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Костанай – Актау порт (мука)</a:t>
            </a:r>
          </a:p>
        </p:txBody>
      </p:sp>
      <p:sp>
        <p:nvSpPr>
          <p:cNvPr id="12305" name="TextBox 21">
            <a:extLst>
              <a:ext uri="{FF2B5EF4-FFF2-40B4-BE49-F238E27FC236}">
                <a16:creationId xmlns:a16="http://schemas.microsoft.com/office/drawing/2014/main" id="{5BD3D919-35BA-4D36-A7E5-F9151C546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025" y="4483100"/>
            <a:ext cx="796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8,4</a:t>
            </a:r>
          </a:p>
        </p:txBody>
      </p:sp>
      <p:sp>
        <p:nvSpPr>
          <p:cNvPr id="12306" name="TextBox 22">
            <a:extLst>
              <a:ext uri="{FF2B5EF4-FFF2-40B4-BE49-F238E27FC236}">
                <a16:creationId xmlns:a16="http://schemas.microsoft.com/office/drawing/2014/main" id="{FC2C2568-C874-4698-97E9-F3CEF3541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4156075"/>
            <a:ext cx="796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11,5</a:t>
            </a:r>
          </a:p>
        </p:txBody>
      </p:sp>
      <p:sp>
        <p:nvSpPr>
          <p:cNvPr id="12307" name="TextBox 23">
            <a:extLst>
              <a:ext uri="{FF2B5EF4-FFF2-40B4-BE49-F238E27FC236}">
                <a16:creationId xmlns:a16="http://schemas.microsoft.com/office/drawing/2014/main" id="{9BC59253-1982-4C7B-88CB-952E94D58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163" y="6594475"/>
            <a:ext cx="76501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/>
              <a:t>Примечание: стоимость без учета дополнительных затрат, стоимости контейнера и порожнего возврата, в контейнерах загрузка 27 тонн </a:t>
            </a:r>
          </a:p>
        </p:txBody>
      </p:sp>
      <p:pic>
        <p:nvPicPr>
          <p:cNvPr id="12308" name="Picture 3">
            <a:extLst>
              <a:ext uri="{FF2B5EF4-FFF2-40B4-BE49-F238E27FC236}">
                <a16:creationId xmlns:a16="http://schemas.microsoft.com/office/drawing/2014/main" id="{2F824A61-843C-462C-93D2-3356F28BB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75" y="68263"/>
            <a:ext cx="7270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9" name="TextBox 18">
            <a:extLst>
              <a:ext uri="{FF2B5EF4-FFF2-40B4-BE49-F238E27FC236}">
                <a16:creationId xmlns:a16="http://schemas.microsoft.com/office/drawing/2014/main" id="{823BA5DE-8E27-453D-8C24-4C17A7D5F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9007" y="6532840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>
            <a:extLst>
              <a:ext uri="{FF2B5EF4-FFF2-40B4-BE49-F238E27FC236}">
                <a16:creationId xmlns:a16="http://schemas.microsoft.com/office/drawing/2014/main" id="{2EF6D783-B046-40CB-A924-CABC1D23E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0"/>
            <a:ext cx="7270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3C82DBFD-131C-43E0-97E0-C8D8D82E5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7938"/>
            <a:ext cx="8275008" cy="46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Меры КТЖ по развитию контейнеризации грузов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7074A1-1185-4712-965A-DD52F633F76B}"/>
              </a:ext>
            </a:extLst>
          </p:cNvPr>
          <p:cNvSpPr txBox="1"/>
          <p:nvPr/>
        </p:nvSpPr>
        <p:spPr>
          <a:xfrm>
            <a:off x="44450" y="469127"/>
            <a:ext cx="9036050" cy="64017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>
              <a:spcAft>
                <a:spcPts val="600"/>
              </a:spcAft>
              <a:buFontTx/>
              <a:buAutoNum type="arabicPeriod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Минимизация административных барьеров. </a:t>
            </a:r>
          </a:p>
          <a:p>
            <a:pPr marL="614363" indent="-342900" algn="just">
              <a:spcAft>
                <a:spcPts val="600"/>
              </a:spcAft>
              <a:buFont typeface="+mj-lt"/>
              <a:buAutoNum type="alphaLcPeriod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Досмотр транзитных контейнерных поездов отменен.</a:t>
            </a:r>
          </a:p>
          <a:p>
            <a:pPr marL="614363" indent="-342900" algn="just">
              <a:spcAft>
                <a:spcPts val="600"/>
              </a:spcAft>
              <a:buFont typeface="+mj-lt"/>
              <a:buAutoNum type="alphaLcPeriod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Осуществление досмотра импортных перевозок на станции назначения.</a:t>
            </a:r>
          </a:p>
          <a:p>
            <a:pPr marL="614363" indent="-342900" algn="just">
              <a:spcAft>
                <a:spcPts val="600"/>
              </a:spcAft>
              <a:buFont typeface="+mj-lt"/>
              <a:buAutoNum type="alphaLcPeriod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Применение норм Стамбульской Конвенции о временном ввозе (1990г.) при перемещении контейнеров в качестве многооборотной тары и ввозе контейнеров без предъявления таможенного документа. 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КоАП РК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части отмены штрафов (50 МРП) и отмены конфискации контейнера за несвоевременный вывоз контейнера.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Изменение сроков финансирования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проекта «Модернизация железнодорожного участка Достык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Мойынты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с 2023 года на 2021 год. Рассмотрение вопроса разработки ТЭО по проектам «Строительство ж/д линии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Дарбаза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Мактаарал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(РК) – Джизак (РУ) и «Модернизация железнодорожного участка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Казалы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Арысь».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Ускорение интеграции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информационных систем Астана 1 и АСУ ДКР.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Переориентация контейнерных грузопотоков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 станции Достык на станцию Алтынколь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дочерних зависимых обществ (АО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Кедентранссервис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», АО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КТЖЭкспресс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») для доступности и прозрачности тарифов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Установление 0% НДС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экспортно-импортных перевозок через порт Актау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регулярной фидерной линии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порт Актау – порт Алят.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D46984C7-5A64-4D6B-B388-B1A1D8F58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929" y="6462224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2060</TotalTime>
  <Words>822</Words>
  <Application>Microsoft Office PowerPoint</Application>
  <PresentationFormat>Экран (4:3)</PresentationFormat>
  <Paragraphs>209</Paragraphs>
  <Slides>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Алиевна Карабалина</dc:creator>
  <cp:lastModifiedBy>Гульмира К Олжабаева</cp:lastModifiedBy>
  <cp:revision>204</cp:revision>
  <cp:lastPrinted>2020-06-18T08:38:15Z</cp:lastPrinted>
  <dcterms:created xsi:type="dcterms:W3CDTF">2020-02-13T04:20:07Z</dcterms:created>
  <dcterms:modified xsi:type="dcterms:W3CDTF">2020-06-18T08:38:18Z</dcterms:modified>
</cp:coreProperties>
</file>